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06" r:id="rId5"/>
    <p:sldMasterId id="2147483718" r:id="rId6"/>
  </p:sldMasterIdLst>
  <p:notesMasterIdLst>
    <p:notesMasterId r:id="rId29"/>
  </p:notesMasterIdLst>
  <p:handoutMasterIdLst>
    <p:handoutMasterId r:id="rId30"/>
  </p:handoutMasterIdLst>
  <p:sldIdLst>
    <p:sldId id="256" r:id="rId7"/>
    <p:sldId id="328" r:id="rId8"/>
    <p:sldId id="305" r:id="rId9"/>
    <p:sldId id="322" r:id="rId10"/>
    <p:sldId id="306" r:id="rId11"/>
    <p:sldId id="271" r:id="rId12"/>
    <p:sldId id="332" r:id="rId13"/>
    <p:sldId id="313" r:id="rId14"/>
    <p:sldId id="330" r:id="rId15"/>
    <p:sldId id="335" r:id="rId16"/>
    <p:sldId id="337" r:id="rId17"/>
    <p:sldId id="273" r:id="rId18"/>
    <p:sldId id="333" r:id="rId19"/>
    <p:sldId id="277" r:id="rId20"/>
    <p:sldId id="279" r:id="rId21"/>
    <p:sldId id="307" r:id="rId22"/>
    <p:sldId id="308" r:id="rId23"/>
    <p:sldId id="262" r:id="rId24"/>
    <p:sldId id="264" r:id="rId25"/>
    <p:sldId id="263" r:id="rId26"/>
    <p:sldId id="336" r:id="rId27"/>
    <p:sldId id="326" r:id="rId28"/>
  </p:sldIdLst>
  <p:sldSz cx="12192000" cy="6858000"/>
  <p:notesSz cx="6797675" cy="9926638"/>
  <p:defaultTextStyle>
    <a:defPPr>
      <a:defRPr lang="nb-NO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8F21"/>
    <a:srgbClr val="0082A3"/>
    <a:srgbClr val="0082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51DB7C-5319-4A11-A77E-CB75809E2325}" v="1" dt="2023-11-16T05:16:35.4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handoutMaster" Target="handoutMasters/handoutMaster1.xml"/><Relationship Id="rId35" Type="http://schemas.microsoft.com/office/2015/10/relationships/revisionInfo" Target="revisionInfo.xml"/><Relationship Id="rId8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50444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52AA30-D672-4D2D-B858-93793E207A79}" type="datetimeFigureOut">
              <a:rPr lang="nb-NO" smtClean="0"/>
              <a:t>28.11.2023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50444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4E64E0-0FD8-489A-96F7-17401B9A8FC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342945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cs typeface="Times New Roman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7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cs typeface="Times New Roman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7" y="4715154"/>
            <a:ext cx="4984962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30307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cs typeface="Times New Roman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7" y="9430307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cs typeface="Times New Roman" charset="0"/>
              </a:defRPr>
            </a:lvl1pPr>
          </a:lstStyle>
          <a:p>
            <a:pPr>
              <a:defRPr/>
            </a:pPr>
            <a:fld id="{2E0A4657-00C9-4B1F-B9DE-1B24037020E5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114920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Times New Roman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Times New Roman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Times New Roman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Times New Roman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Times New Roman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1953FAC-8C22-4CD9-B5ED-F1864AAFBFF5}" type="slidenum">
              <a:rPr lang="nb-NO" altLang="nb-NO" smtClean="0"/>
              <a:pPr eaLnBrk="1" hangingPunct="1">
                <a:spcBef>
                  <a:spcPct val="0"/>
                </a:spcBef>
              </a:pPr>
              <a:t>1</a:t>
            </a:fld>
            <a:endParaRPr lang="nb-NO" altLang="nb-NO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b-NO" altLang="nb-NO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999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629C45-F3B9-483E-AC5A-EF70D07D9558}" type="slidenum">
              <a:rPr kumimoji="0" lang="en-US" altLang="nb-NO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+mn-ea"/>
                <a:cs typeface="Times New Roman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nb-NO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+mn-ea"/>
              <a:cs typeface="Times New Roman" charset="0"/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2706"/>
            <a:ext cx="5486400" cy="411414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nb-NO"/>
              <a:t> 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EEE254"/>
                </a:solidFill>
              </a:rPr>
              <a:t>Rad:3 Kollone:2
Verdi:
3,81
</a:t>
            </a:r>
            <a:r>
              <a:rPr lang="en-US" altLang="nb-NO" err="1">
                <a:solidFill>
                  <a:srgbClr val="EEE254"/>
                </a:solidFill>
              </a:rPr>
              <a:t>Situasjonsbilde</a:t>
            </a:r>
            <a:r>
              <a:rPr lang="en-US" altLang="nb-NO">
                <a:solidFill>
                  <a:srgbClr val="EEE254"/>
                </a:solidFill>
              </a:rPr>
              <a:t>:
Standard </a:t>
            </a:r>
            <a:r>
              <a:rPr lang="en-US" altLang="nb-NO" err="1">
                <a:solidFill>
                  <a:srgbClr val="EEE254"/>
                </a:solidFill>
              </a:rPr>
              <a:t>situasjonsbilde</a:t>
            </a:r>
            <a:r>
              <a:rPr lang="en-US" altLang="nb-NO">
                <a:solidFill>
                  <a:srgbClr val="EEE254"/>
                </a:solidFill>
              </a:rPr>
              <a:t>
</a:t>
            </a:r>
            <a:r>
              <a:rPr lang="en-US" altLang="nb-NO" err="1">
                <a:solidFill>
                  <a:srgbClr val="EEE254"/>
                </a:solidFill>
              </a:rPr>
              <a:t>Grenseverdier</a:t>
            </a:r>
            <a:r>
              <a:rPr lang="en-US" altLang="nb-NO">
                <a:solidFill>
                  <a:srgbClr val="EEE254"/>
                </a:solidFill>
              </a:rPr>
              <a:t>:
1,0 </a:t>
            </a:r>
            <a:r>
              <a:rPr lang="en-US" altLang="nb-NO" err="1">
                <a:solidFill>
                  <a:srgbClr val="EEE254"/>
                </a:solidFill>
              </a:rPr>
              <a:t>Beskrivelse</a:t>
            </a:r>
            <a:r>
              <a:rPr lang="en-US" altLang="nb-NO">
                <a:solidFill>
                  <a:srgbClr val="EEE254"/>
                </a:solidFill>
              </a:rPr>
              <a:t>:
Mange </a:t>
            </a:r>
            <a:r>
              <a:rPr lang="en-US" altLang="nb-NO" err="1">
                <a:solidFill>
                  <a:srgbClr val="EEE254"/>
                </a:solidFill>
              </a:rPr>
              <a:t>elever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i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ditt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utvalg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viser</a:t>
            </a:r>
            <a:r>
              <a:rPr lang="en-US" altLang="nb-NO">
                <a:solidFill>
                  <a:srgbClr val="EEE254"/>
                </a:solidFill>
              </a:rPr>
              <a:t> interesse for å </a:t>
            </a:r>
            <a:r>
              <a:rPr lang="en-US" altLang="nb-NO" err="1">
                <a:solidFill>
                  <a:srgbClr val="EEE254"/>
                </a:solidFill>
              </a:rPr>
              <a:t>lære</a:t>
            </a:r>
            <a:r>
              <a:rPr lang="en-US" altLang="nb-NO">
                <a:solidFill>
                  <a:srgbClr val="EEE254"/>
                </a:solidFill>
              </a:rPr>
              <a:t>, men det </a:t>
            </a:r>
            <a:r>
              <a:rPr lang="en-US" altLang="nb-NO" err="1">
                <a:solidFill>
                  <a:srgbClr val="EEE254"/>
                </a:solidFill>
              </a:rPr>
              <a:t>finnes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en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liten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gruppe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elever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som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mener</a:t>
            </a:r>
            <a:r>
              <a:rPr lang="en-US" altLang="nb-NO">
                <a:solidFill>
                  <a:srgbClr val="EEE254"/>
                </a:solidFill>
              </a:rPr>
              <a:t> de </a:t>
            </a:r>
            <a:r>
              <a:rPr lang="en-US" altLang="nb-NO" err="1">
                <a:solidFill>
                  <a:srgbClr val="EEE254"/>
                </a:solidFill>
              </a:rPr>
              <a:t>ikke</a:t>
            </a:r>
            <a:r>
              <a:rPr lang="en-US" altLang="nb-NO">
                <a:solidFill>
                  <a:srgbClr val="EEE254"/>
                </a:solidFill>
              </a:rPr>
              <a:t> liker </a:t>
            </a:r>
            <a:r>
              <a:rPr lang="en-US" altLang="nb-NO" err="1">
                <a:solidFill>
                  <a:srgbClr val="EEE254"/>
                </a:solidFill>
              </a:rPr>
              <a:t>skolearbeidet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spesielt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godt</a:t>
            </a:r>
            <a:r>
              <a:rPr lang="en-US" altLang="nb-NO">
                <a:solidFill>
                  <a:srgbClr val="EEE254"/>
                </a:solidFill>
              </a:rPr>
              <a:t>. </a:t>
            </a:r>
            <a:r>
              <a:rPr lang="en-US" altLang="nb-NO" err="1">
                <a:solidFill>
                  <a:srgbClr val="EEE254"/>
                </a:solidFill>
              </a:rPr>
              <a:t>Resultatet</a:t>
            </a:r>
            <a:r>
              <a:rPr lang="en-US" altLang="nb-NO">
                <a:solidFill>
                  <a:srgbClr val="EEE254"/>
                </a:solidFill>
              </a:rPr>
              <a:t> er </a:t>
            </a:r>
            <a:r>
              <a:rPr lang="en-US" altLang="nb-NO" err="1">
                <a:solidFill>
                  <a:srgbClr val="EEE254"/>
                </a:solidFill>
              </a:rPr>
              <a:t>likevel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nærmere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grønt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nivå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enn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rødt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nivå</a:t>
            </a:r>
            <a:r>
              <a:rPr lang="en-US" altLang="nb-NO">
                <a:solidFill>
                  <a:srgbClr val="EEE254"/>
                </a:solidFill>
              </a:rPr>
              <a:t>.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EEE254"/>
                </a:solidFill>
              </a:rPr>
              <a:t>
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EEE254"/>
                </a:solidFill>
              </a:rPr>
              <a:t>Rad:3 Kollone:3
Verdi:
3,94
</a:t>
            </a:r>
            <a:r>
              <a:rPr lang="en-US" altLang="nb-NO" err="1">
                <a:solidFill>
                  <a:srgbClr val="EEE254"/>
                </a:solidFill>
              </a:rPr>
              <a:t>Situasjonsbilde</a:t>
            </a:r>
            <a:r>
              <a:rPr lang="en-US" altLang="nb-NO">
                <a:solidFill>
                  <a:srgbClr val="EEE254"/>
                </a:solidFill>
              </a:rPr>
              <a:t>:
Standard </a:t>
            </a:r>
            <a:r>
              <a:rPr lang="en-US" altLang="nb-NO" err="1">
                <a:solidFill>
                  <a:srgbClr val="EEE254"/>
                </a:solidFill>
              </a:rPr>
              <a:t>situasjonsbilde</a:t>
            </a:r>
            <a:r>
              <a:rPr lang="en-US" altLang="nb-NO">
                <a:solidFill>
                  <a:srgbClr val="EEE254"/>
                </a:solidFill>
              </a:rPr>
              <a:t>
</a:t>
            </a:r>
            <a:r>
              <a:rPr lang="en-US" altLang="nb-NO" err="1">
                <a:solidFill>
                  <a:srgbClr val="EEE254"/>
                </a:solidFill>
              </a:rPr>
              <a:t>Grenseverdier</a:t>
            </a:r>
            <a:r>
              <a:rPr lang="en-US" altLang="nb-NO">
                <a:solidFill>
                  <a:srgbClr val="EEE254"/>
                </a:solidFill>
              </a:rPr>
              <a:t>:
1,0 </a:t>
            </a:r>
            <a:r>
              <a:rPr lang="en-US" altLang="nb-NO" err="1">
                <a:solidFill>
                  <a:srgbClr val="EEE254"/>
                </a:solidFill>
              </a:rPr>
              <a:t>Beskrivelse</a:t>
            </a:r>
            <a:r>
              <a:rPr lang="en-US" altLang="nb-NO">
                <a:solidFill>
                  <a:srgbClr val="EEE254"/>
                </a:solidFill>
              </a:rPr>
              <a:t>:
Mange </a:t>
            </a:r>
            <a:r>
              <a:rPr lang="en-US" altLang="nb-NO" err="1">
                <a:solidFill>
                  <a:srgbClr val="EEE254"/>
                </a:solidFill>
              </a:rPr>
              <a:t>elever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i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ditt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utvalg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viser</a:t>
            </a:r>
            <a:r>
              <a:rPr lang="en-US" altLang="nb-NO">
                <a:solidFill>
                  <a:srgbClr val="EEE254"/>
                </a:solidFill>
              </a:rPr>
              <a:t> interesse for å </a:t>
            </a:r>
            <a:r>
              <a:rPr lang="en-US" altLang="nb-NO" err="1">
                <a:solidFill>
                  <a:srgbClr val="EEE254"/>
                </a:solidFill>
              </a:rPr>
              <a:t>lære</a:t>
            </a:r>
            <a:r>
              <a:rPr lang="en-US" altLang="nb-NO">
                <a:solidFill>
                  <a:srgbClr val="EEE254"/>
                </a:solidFill>
              </a:rPr>
              <a:t>, men det </a:t>
            </a:r>
            <a:r>
              <a:rPr lang="en-US" altLang="nb-NO" err="1">
                <a:solidFill>
                  <a:srgbClr val="EEE254"/>
                </a:solidFill>
              </a:rPr>
              <a:t>finnes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en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liten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gruppe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elever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som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mener</a:t>
            </a:r>
            <a:r>
              <a:rPr lang="en-US" altLang="nb-NO">
                <a:solidFill>
                  <a:srgbClr val="EEE254"/>
                </a:solidFill>
              </a:rPr>
              <a:t> de </a:t>
            </a:r>
            <a:r>
              <a:rPr lang="en-US" altLang="nb-NO" err="1">
                <a:solidFill>
                  <a:srgbClr val="EEE254"/>
                </a:solidFill>
              </a:rPr>
              <a:t>ikke</a:t>
            </a:r>
            <a:r>
              <a:rPr lang="en-US" altLang="nb-NO">
                <a:solidFill>
                  <a:srgbClr val="EEE254"/>
                </a:solidFill>
              </a:rPr>
              <a:t> liker </a:t>
            </a:r>
            <a:r>
              <a:rPr lang="en-US" altLang="nb-NO" err="1">
                <a:solidFill>
                  <a:srgbClr val="EEE254"/>
                </a:solidFill>
              </a:rPr>
              <a:t>skolearbeidet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spesielt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godt</a:t>
            </a:r>
            <a:r>
              <a:rPr lang="en-US" altLang="nb-NO">
                <a:solidFill>
                  <a:srgbClr val="EEE254"/>
                </a:solidFill>
              </a:rPr>
              <a:t>. </a:t>
            </a:r>
            <a:r>
              <a:rPr lang="en-US" altLang="nb-NO" err="1">
                <a:solidFill>
                  <a:srgbClr val="EEE254"/>
                </a:solidFill>
              </a:rPr>
              <a:t>Resultatet</a:t>
            </a:r>
            <a:r>
              <a:rPr lang="en-US" altLang="nb-NO">
                <a:solidFill>
                  <a:srgbClr val="EEE254"/>
                </a:solidFill>
              </a:rPr>
              <a:t> er </a:t>
            </a:r>
            <a:r>
              <a:rPr lang="en-US" altLang="nb-NO" err="1">
                <a:solidFill>
                  <a:srgbClr val="EEE254"/>
                </a:solidFill>
              </a:rPr>
              <a:t>likevel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nærmere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grønt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nivå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enn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rødt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nivå</a:t>
            </a:r>
            <a:r>
              <a:rPr lang="en-US" altLang="nb-NO">
                <a:solidFill>
                  <a:srgbClr val="EEE254"/>
                </a:solidFill>
              </a:rPr>
              <a:t>.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EEE254"/>
                </a:solidFill>
              </a:rPr>
              <a:t>
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CF3B18"/>
                </a:solidFill>
              </a:rPr>
              <a:t>Rad:3 Kollone:4
Verdi:
3,38
</a:t>
            </a:r>
            <a:r>
              <a:rPr lang="en-US" altLang="nb-NO" err="1">
                <a:solidFill>
                  <a:srgbClr val="CF3B18"/>
                </a:solidFill>
              </a:rPr>
              <a:t>Situasjonsbilde</a:t>
            </a:r>
            <a:r>
              <a:rPr lang="en-US" altLang="nb-NO">
                <a:solidFill>
                  <a:srgbClr val="CF3B18"/>
                </a:solidFill>
              </a:rPr>
              <a:t>:
Standard </a:t>
            </a:r>
            <a:r>
              <a:rPr lang="en-US" altLang="nb-NO" err="1">
                <a:solidFill>
                  <a:srgbClr val="CF3B18"/>
                </a:solidFill>
              </a:rPr>
              <a:t>situasjonsbilde</a:t>
            </a:r>
            <a:r>
              <a:rPr lang="en-US" altLang="nb-NO">
                <a:solidFill>
                  <a:srgbClr val="CF3B18"/>
                </a:solidFill>
              </a:rPr>
              <a:t>
</a:t>
            </a:r>
            <a:r>
              <a:rPr lang="en-US" altLang="nb-NO" err="1">
                <a:solidFill>
                  <a:srgbClr val="CF3B18"/>
                </a:solidFill>
              </a:rPr>
              <a:t>Grenseverdier</a:t>
            </a:r>
            <a:r>
              <a:rPr lang="en-US" altLang="nb-NO">
                <a:solidFill>
                  <a:srgbClr val="CF3B18"/>
                </a:solidFill>
              </a:rPr>
              <a:t>:
1,0 </a:t>
            </a:r>
            <a:r>
              <a:rPr lang="en-US" altLang="nb-NO" err="1">
                <a:solidFill>
                  <a:srgbClr val="CF3B18"/>
                </a:solidFill>
              </a:rPr>
              <a:t>Beskrivelse</a:t>
            </a:r>
            <a:r>
              <a:rPr lang="en-US" altLang="nb-NO">
                <a:solidFill>
                  <a:srgbClr val="CF3B18"/>
                </a:solidFill>
              </a:rPr>
              <a:t>:
Det </a:t>
            </a:r>
            <a:r>
              <a:rPr lang="en-US" altLang="nb-NO" err="1">
                <a:solidFill>
                  <a:srgbClr val="CF3B18"/>
                </a:solidFill>
              </a:rPr>
              <a:t>finnes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elever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i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ditt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utvalg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som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viser</a:t>
            </a:r>
            <a:r>
              <a:rPr lang="en-US" altLang="nb-NO">
                <a:solidFill>
                  <a:srgbClr val="CF3B18"/>
                </a:solidFill>
              </a:rPr>
              <a:t> interesse for å </a:t>
            </a:r>
            <a:r>
              <a:rPr lang="en-US" altLang="nb-NO" err="1">
                <a:solidFill>
                  <a:srgbClr val="CF3B18"/>
                </a:solidFill>
              </a:rPr>
              <a:t>lære</a:t>
            </a:r>
            <a:r>
              <a:rPr lang="en-US" altLang="nb-NO">
                <a:solidFill>
                  <a:srgbClr val="CF3B18"/>
                </a:solidFill>
              </a:rPr>
              <a:t>, men </a:t>
            </a:r>
            <a:r>
              <a:rPr lang="en-US" altLang="nb-NO" err="1">
                <a:solidFill>
                  <a:srgbClr val="CF3B18"/>
                </a:solidFill>
              </a:rPr>
              <a:t>en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bør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stille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spørsmål</a:t>
            </a:r>
            <a:r>
              <a:rPr lang="en-US" altLang="nb-NO">
                <a:solidFill>
                  <a:srgbClr val="CF3B18"/>
                </a:solidFill>
              </a:rPr>
              <a:t> med om det er for mange </a:t>
            </a:r>
            <a:r>
              <a:rPr lang="en-US" altLang="nb-NO" err="1">
                <a:solidFill>
                  <a:srgbClr val="CF3B18"/>
                </a:solidFill>
              </a:rPr>
              <a:t>elever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som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mener</a:t>
            </a:r>
            <a:r>
              <a:rPr lang="en-US" altLang="nb-NO">
                <a:solidFill>
                  <a:srgbClr val="CF3B18"/>
                </a:solidFill>
              </a:rPr>
              <a:t> de </a:t>
            </a:r>
            <a:r>
              <a:rPr lang="en-US" altLang="nb-NO" err="1">
                <a:solidFill>
                  <a:srgbClr val="CF3B18"/>
                </a:solidFill>
              </a:rPr>
              <a:t>ikke</a:t>
            </a:r>
            <a:r>
              <a:rPr lang="en-US" altLang="nb-NO">
                <a:solidFill>
                  <a:srgbClr val="CF3B18"/>
                </a:solidFill>
              </a:rPr>
              <a:t> liker </a:t>
            </a:r>
            <a:r>
              <a:rPr lang="en-US" altLang="nb-NO" err="1">
                <a:solidFill>
                  <a:srgbClr val="CF3B18"/>
                </a:solidFill>
              </a:rPr>
              <a:t>skolearbeidet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spesielt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godt</a:t>
            </a:r>
            <a:r>
              <a:rPr lang="en-US" altLang="nb-NO">
                <a:solidFill>
                  <a:srgbClr val="CF3B18"/>
                </a:solidFill>
              </a:rPr>
              <a:t>.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CF3B18"/>
                </a:solidFill>
              </a:rPr>
              <a:t>
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77B800"/>
                </a:solidFill>
              </a:rPr>
              <a:t>Rad:3 Kollone:5
Verdi:
4,07
</a:t>
            </a:r>
            <a:r>
              <a:rPr lang="en-US" altLang="nb-NO" err="1">
                <a:solidFill>
                  <a:srgbClr val="77B800"/>
                </a:solidFill>
              </a:rPr>
              <a:t>Situasjonsbilde</a:t>
            </a:r>
            <a:r>
              <a:rPr lang="en-US" altLang="nb-NO">
                <a:solidFill>
                  <a:srgbClr val="77B800"/>
                </a:solidFill>
              </a:rPr>
              <a:t>:
Standard </a:t>
            </a:r>
            <a:r>
              <a:rPr lang="en-US" altLang="nb-NO" err="1">
                <a:solidFill>
                  <a:srgbClr val="77B800"/>
                </a:solidFill>
              </a:rPr>
              <a:t>situasjonsbilde</a:t>
            </a:r>
            <a:r>
              <a:rPr lang="en-US" altLang="nb-NO">
                <a:solidFill>
                  <a:srgbClr val="77B800"/>
                </a:solidFill>
              </a:rPr>
              <a:t>
</a:t>
            </a:r>
            <a:r>
              <a:rPr lang="en-US" altLang="nb-NO" err="1">
                <a:solidFill>
                  <a:srgbClr val="77B800"/>
                </a:solidFill>
              </a:rPr>
              <a:t>Grenseverdier</a:t>
            </a:r>
            <a:r>
              <a:rPr lang="en-US" altLang="nb-NO">
                <a:solidFill>
                  <a:srgbClr val="77B800"/>
                </a:solidFill>
              </a:rPr>
              <a:t>:
1,0 </a:t>
            </a:r>
            <a:r>
              <a:rPr lang="en-US" altLang="nb-NO" err="1">
                <a:solidFill>
                  <a:srgbClr val="77B800"/>
                </a:solidFill>
              </a:rPr>
              <a:t>Beskrivelse</a:t>
            </a:r>
            <a:r>
              <a:rPr lang="en-US" altLang="nb-NO">
                <a:solidFill>
                  <a:srgbClr val="77B800"/>
                </a:solidFill>
              </a:rPr>
              <a:t>:
</a:t>
            </a:r>
            <a:r>
              <a:rPr lang="en-US" altLang="nb-NO" err="1">
                <a:solidFill>
                  <a:srgbClr val="77B800"/>
                </a:solidFill>
              </a:rPr>
              <a:t>Elevene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i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ditt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utvalg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viser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stort</a:t>
            </a:r>
            <a:r>
              <a:rPr lang="en-US" altLang="nb-NO">
                <a:solidFill>
                  <a:srgbClr val="77B800"/>
                </a:solidFill>
              </a:rPr>
              <a:t> sett </a:t>
            </a:r>
            <a:r>
              <a:rPr lang="en-US" altLang="nb-NO" err="1">
                <a:solidFill>
                  <a:srgbClr val="77B800"/>
                </a:solidFill>
              </a:rPr>
              <a:t>høy</a:t>
            </a:r>
            <a:r>
              <a:rPr lang="en-US" altLang="nb-NO">
                <a:solidFill>
                  <a:srgbClr val="77B800"/>
                </a:solidFill>
              </a:rPr>
              <a:t> interesse for å </a:t>
            </a:r>
            <a:r>
              <a:rPr lang="en-US" altLang="nb-NO" err="1">
                <a:solidFill>
                  <a:srgbClr val="77B800"/>
                </a:solidFill>
              </a:rPr>
              <a:t>lære</a:t>
            </a:r>
            <a:r>
              <a:rPr lang="en-US" altLang="nb-NO">
                <a:solidFill>
                  <a:srgbClr val="77B800"/>
                </a:solidFill>
              </a:rPr>
              <a:t>. Det er </a:t>
            </a:r>
            <a:r>
              <a:rPr lang="en-US" altLang="nb-NO" err="1">
                <a:solidFill>
                  <a:srgbClr val="77B800"/>
                </a:solidFill>
              </a:rPr>
              <a:t>forholdsvis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vanlig</a:t>
            </a:r>
            <a:r>
              <a:rPr lang="en-US" altLang="nb-NO">
                <a:solidFill>
                  <a:srgbClr val="77B800"/>
                </a:solidFill>
              </a:rPr>
              <a:t> at </a:t>
            </a:r>
            <a:r>
              <a:rPr lang="en-US" altLang="nb-NO" err="1">
                <a:solidFill>
                  <a:srgbClr val="77B800"/>
                </a:solidFill>
              </a:rPr>
              <a:t>elevene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mener</a:t>
            </a:r>
            <a:r>
              <a:rPr lang="en-US" altLang="nb-NO">
                <a:solidFill>
                  <a:srgbClr val="77B800"/>
                </a:solidFill>
              </a:rPr>
              <a:t> de liker </a:t>
            </a:r>
            <a:r>
              <a:rPr lang="en-US" altLang="nb-NO" err="1">
                <a:solidFill>
                  <a:srgbClr val="77B800"/>
                </a:solidFill>
              </a:rPr>
              <a:t>skolearbeidet</a:t>
            </a:r>
            <a:r>
              <a:rPr lang="en-US" altLang="nb-NO">
                <a:solidFill>
                  <a:srgbClr val="77B800"/>
                </a:solidFill>
              </a:rPr>
              <a:t>.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77B800"/>
                </a:solidFill>
              </a:rPr>
              <a:t>
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77B800"/>
                </a:solidFill>
              </a:rPr>
              <a:t>Rad:3 Kollone:6
Verdi:
4,00
</a:t>
            </a:r>
            <a:r>
              <a:rPr lang="en-US" altLang="nb-NO" err="1">
                <a:solidFill>
                  <a:srgbClr val="77B800"/>
                </a:solidFill>
              </a:rPr>
              <a:t>Situasjonsbilde</a:t>
            </a:r>
            <a:r>
              <a:rPr lang="en-US" altLang="nb-NO">
                <a:solidFill>
                  <a:srgbClr val="77B800"/>
                </a:solidFill>
              </a:rPr>
              <a:t>:
Standard </a:t>
            </a:r>
            <a:r>
              <a:rPr lang="en-US" altLang="nb-NO" err="1">
                <a:solidFill>
                  <a:srgbClr val="77B800"/>
                </a:solidFill>
              </a:rPr>
              <a:t>situasjonsbilde</a:t>
            </a:r>
            <a:r>
              <a:rPr lang="en-US" altLang="nb-NO">
                <a:solidFill>
                  <a:srgbClr val="77B800"/>
                </a:solidFill>
              </a:rPr>
              <a:t>
</a:t>
            </a:r>
            <a:r>
              <a:rPr lang="en-US" altLang="nb-NO" err="1">
                <a:solidFill>
                  <a:srgbClr val="77B800"/>
                </a:solidFill>
              </a:rPr>
              <a:t>Grenseverdier</a:t>
            </a:r>
            <a:r>
              <a:rPr lang="en-US" altLang="nb-NO">
                <a:solidFill>
                  <a:srgbClr val="77B800"/>
                </a:solidFill>
              </a:rPr>
              <a:t>:
1,0 </a:t>
            </a:r>
            <a:r>
              <a:rPr lang="en-US" altLang="nb-NO" err="1">
                <a:solidFill>
                  <a:srgbClr val="77B800"/>
                </a:solidFill>
              </a:rPr>
              <a:t>Beskrivelse</a:t>
            </a:r>
            <a:r>
              <a:rPr lang="en-US" altLang="nb-NO">
                <a:solidFill>
                  <a:srgbClr val="77B800"/>
                </a:solidFill>
              </a:rPr>
              <a:t>:
</a:t>
            </a:r>
            <a:r>
              <a:rPr lang="en-US" altLang="nb-NO" err="1">
                <a:solidFill>
                  <a:srgbClr val="77B800"/>
                </a:solidFill>
              </a:rPr>
              <a:t>Elevene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i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ditt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utvalg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viser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stort</a:t>
            </a:r>
            <a:r>
              <a:rPr lang="en-US" altLang="nb-NO">
                <a:solidFill>
                  <a:srgbClr val="77B800"/>
                </a:solidFill>
              </a:rPr>
              <a:t> sett </a:t>
            </a:r>
            <a:r>
              <a:rPr lang="en-US" altLang="nb-NO" err="1">
                <a:solidFill>
                  <a:srgbClr val="77B800"/>
                </a:solidFill>
              </a:rPr>
              <a:t>høy</a:t>
            </a:r>
            <a:r>
              <a:rPr lang="en-US" altLang="nb-NO">
                <a:solidFill>
                  <a:srgbClr val="77B800"/>
                </a:solidFill>
              </a:rPr>
              <a:t> interesse for å </a:t>
            </a:r>
            <a:r>
              <a:rPr lang="en-US" altLang="nb-NO" err="1">
                <a:solidFill>
                  <a:srgbClr val="77B800"/>
                </a:solidFill>
              </a:rPr>
              <a:t>lære</a:t>
            </a:r>
            <a:r>
              <a:rPr lang="en-US" altLang="nb-NO">
                <a:solidFill>
                  <a:srgbClr val="77B800"/>
                </a:solidFill>
              </a:rPr>
              <a:t>. Det er </a:t>
            </a:r>
            <a:r>
              <a:rPr lang="en-US" altLang="nb-NO" err="1">
                <a:solidFill>
                  <a:srgbClr val="77B800"/>
                </a:solidFill>
              </a:rPr>
              <a:t>forholdsvis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vanlig</a:t>
            </a:r>
            <a:r>
              <a:rPr lang="en-US" altLang="nb-NO">
                <a:solidFill>
                  <a:srgbClr val="77B800"/>
                </a:solidFill>
              </a:rPr>
              <a:t> at </a:t>
            </a:r>
            <a:r>
              <a:rPr lang="en-US" altLang="nb-NO" err="1">
                <a:solidFill>
                  <a:srgbClr val="77B800"/>
                </a:solidFill>
              </a:rPr>
              <a:t>elevene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mener</a:t>
            </a:r>
            <a:r>
              <a:rPr lang="en-US" altLang="nb-NO">
                <a:solidFill>
                  <a:srgbClr val="77B800"/>
                </a:solidFill>
              </a:rPr>
              <a:t> de liker </a:t>
            </a:r>
            <a:r>
              <a:rPr lang="en-US" altLang="nb-NO" err="1">
                <a:solidFill>
                  <a:srgbClr val="77B800"/>
                </a:solidFill>
              </a:rPr>
              <a:t>skolearbeidet</a:t>
            </a:r>
            <a:r>
              <a:rPr lang="en-US" altLang="nb-NO">
                <a:solidFill>
                  <a:srgbClr val="77B800"/>
                </a:solidFill>
              </a:rPr>
              <a:t>.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77B800"/>
                </a:solidFill>
              </a:rPr>
              <a:t>
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EEE254"/>
                </a:solidFill>
              </a:rPr>
              <a:t>Rad:3 Kollone:7
Verdi:
3,89
</a:t>
            </a:r>
            <a:r>
              <a:rPr lang="en-US" altLang="nb-NO" err="1">
                <a:solidFill>
                  <a:srgbClr val="EEE254"/>
                </a:solidFill>
              </a:rPr>
              <a:t>Situasjonsbilde</a:t>
            </a:r>
            <a:r>
              <a:rPr lang="en-US" altLang="nb-NO">
                <a:solidFill>
                  <a:srgbClr val="EEE254"/>
                </a:solidFill>
              </a:rPr>
              <a:t>:
Standard </a:t>
            </a:r>
            <a:r>
              <a:rPr lang="en-US" altLang="nb-NO" err="1">
                <a:solidFill>
                  <a:srgbClr val="EEE254"/>
                </a:solidFill>
              </a:rPr>
              <a:t>situasjonsbilde</a:t>
            </a:r>
            <a:r>
              <a:rPr lang="en-US" altLang="nb-NO">
                <a:solidFill>
                  <a:srgbClr val="EEE254"/>
                </a:solidFill>
              </a:rPr>
              <a:t>
</a:t>
            </a:r>
            <a:r>
              <a:rPr lang="en-US" altLang="nb-NO" err="1">
                <a:solidFill>
                  <a:srgbClr val="EEE254"/>
                </a:solidFill>
              </a:rPr>
              <a:t>Grenseverdier</a:t>
            </a:r>
            <a:r>
              <a:rPr lang="en-US" altLang="nb-NO">
                <a:solidFill>
                  <a:srgbClr val="EEE254"/>
                </a:solidFill>
              </a:rPr>
              <a:t>:
1,0 </a:t>
            </a:r>
            <a:r>
              <a:rPr lang="en-US" altLang="nb-NO" err="1">
                <a:solidFill>
                  <a:srgbClr val="EEE254"/>
                </a:solidFill>
              </a:rPr>
              <a:t>Beskrivelse</a:t>
            </a:r>
            <a:r>
              <a:rPr lang="en-US" altLang="nb-NO">
                <a:solidFill>
                  <a:srgbClr val="EEE254"/>
                </a:solidFill>
              </a:rPr>
              <a:t>:
Mange </a:t>
            </a:r>
            <a:r>
              <a:rPr lang="en-US" altLang="nb-NO" err="1">
                <a:solidFill>
                  <a:srgbClr val="EEE254"/>
                </a:solidFill>
              </a:rPr>
              <a:t>elever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i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ditt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utvalg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viser</a:t>
            </a:r>
            <a:r>
              <a:rPr lang="en-US" altLang="nb-NO">
                <a:solidFill>
                  <a:srgbClr val="EEE254"/>
                </a:solidFill>
              </a:rPr>
              <a:t> interesse for å </a:t>
            </a:r>
            <a:r>
              <a:rPr lang="en-US" altLang="nb-NO" err="1">
                <a:solidFill>
                  <a:srgbClr val="EEE254"/>
                </a:solidFill>
              </a:rPr>
              <a:t>lære</a:t>
            </a:r>
            <a:r>
              <a:rPr lang="en-US" altLang="nb-NO">
                <a:solidFill>
                  <a:srgbClr val="EEE254"/>
                </a:solidFill>
              </a:rPr>
              <a:t>, men det </a:t>
            </a:r>
            <a:r>
              <a:rPr lang="en-US" altLang="nb-NO" err="1">
                <a:solidFill>
                  <a:srgbClr val="EEE254"/>
                </a:solidFill>
              </a:rPr>
              <a:t>finnes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en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liten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gruppe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elever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som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mener</a:t>
            </a:r>
            <a:r>
              <a:rPr lang="en-US" altLang="nb-NO">
                <a:solidFill>
                  <a:srgbClr val="EEE254"/>
                </a:solidFill>
              </a:rPr>
              <a:t> de </a:t>
            </a:r>
            <a:r>
              <a:rPr lang="en-US" altLang="nb-NO" err="1">
                <a:solidFill>
                  <a:srgbClr val="EEE254"/>
                </a:solidFill>
              </a:rPr>
              <a:t>ikke</a:t>
            </a:r>
            <a:r>
              <a:rPr lang="en-US" altLang="nb-NO">
                <a:solidFill>
                  <a:srgbClr val="EEE254"/>
                </a:solidFill>
              </a:rPr>
              <a:t> liker </a:t>
            </a:r>
            <a:r>
              <a:rPr lang="en-US" altLang="nb-NO" err="1">
                <a:solidFill>
                  <a:srgbClr val="EEE254"/>
                </a:solidFill>
              </a:rPr>
              <a:t>skolearbeidet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spesielt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godt</a:t>
            </a:r>
            <a:r>
              <a:rPr lang="en-US" altLang="nb-NO">
                <a:solidFill>
                  <a:srgbClr val="EEE254"/>
                </a:solidFill>
              </a:rPr>
              <a:t>. </a:t>
            </a:r>
            <a:r>
              <a:rPr lang="en-US" altLang="nb-NO" err="1">
                <a:solidFill>
                  <a:srgbClr val="EEE254"/>
                </a:solidFill>
              </a:rPr>
              <a:t>Resultatet</a:t>
            </a:r>
            <a:r>
              <a:rPr lang="en-US" altLang="nb-NO">
                <a:solidFill>
                  <a:srgbClr val="EEE254"/>
                </a:solidFill>
              </a:rPr>
              <a:t> er </a:t>
            </a:r>
            <a:r>
              <a:rPr lang="en-US" altLang="nb-NO" err="1">
                <a:solidFill>
                  <a:srgbClr val="EEE254"/>
                </a:solidFill>
              </a:rPr>
              <a:t>likevel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nærmere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grønt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nivå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enn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rødt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nivå</a:t>
            </a:r>
            <a:r>
              <a:rPr lang="en-US" altLang="nb-NO">
                <a:solidFill>
                  <a:srgbClr val="EEE254"/>
                </a:solidFill>
              </a:rPr>
              <a:t>.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EEE254"/>
                </a:solidFill>
              </a:rPr>
              <a:t>
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EEE254"/>
                </a:solidFill>
              </a:rPr>
              <a:t>Rad:3 Kollone:8
Verdi:
3,91
</a:t>
            </a:r>
            <a:r>
              <a:rPr lang="en-US" altLang="nb-NO" err="1">
                <a:solidFill>
                  <a:srgbClr val="EEE254"/>
                </a:solidFill>
              </a:rPr>
              <a:t>Situasjonsbilde</a:t>
            </a:r>
            <a:r>
              <a:rPr lang="en-US" altLang="nb-NO">
                <a:solidFill>
                  <a:srgbClr val="EEE254"/>
                </a:solidFill>
              </a:rPr>
              <a:t>:
Standard </a:t>
            </a:r>
            <a:r>
              <a:rPr lang="en-US" altLang="nb-NO" err="1">
                <a:solidFill>
                  <a:srgbClr val="EEE254"/>
                </a:solidFill>
              </a:rPr>
              <a:t>situasjonsbilde</a:t>
            </a:r>
            <a:r>
              <a:rPr lang="en-US" altLang="nb-NO">
                <a:solidFill>
                  <a:srgbClr val="EEE254"/>
                </a:solidFill>
              </a:rPr>
              <a:t>
</a:t>
            </a:r>
            <a:r>
              <a:rPr lang="en-US" altLang="nb-NO" err="1">
                <a:solidFill>
                  <a:srgbClr val="EEE254"/>
                </a:solidFill>
              </a:rPr>
              <a:t>Grenseverdier</a:t>
            </a:r>
            <a:r>
              <a:rPr lang="en-US" altLang="nb-NO">
                <a:solidFill>
                  <a:srgbClr val="EEE254"/>
                </a:solidFill>
              </a:rPr>
              <a:t>:
1,0 </a:t>
            </a:r>
            <a:r>
              <a:rPr lang="en-US" altLang="nb-NO" err="1">
                <a:solidFill>
                  <a:srgbClr val="EEE254"/>
                </a:solidFill>
              </a:rPr>
              <a:t>Beskrivelse</a:t>
            </a:r>
            <a:r>
              <a:rPr lang="en-US" altLang="nb-NO">
                <a:solidFill>
                  <a:srgbClr val="EEE254"/>
                </a:solidFill>
              </a:rPr>
              <a:t>:
Mange </a:t>
            </a:r>
            <a:r>
              <a:rPr lang="en-US" altLang="nb-NO" err="1">
                <a:solidFill>
                  <a:srgbClr val="EEE254"/>
                </a:solidFill>
              </a:rPr>
              <a:t>elever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i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ditt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utvalg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viser</a:t>
            </a:r>
            <a:r>
              <a:rPr lang="en-US" altLang="nb-NO">
                <a:solidFill>
                  <a:srgbClr val="EEE254"/>
                </a:solidFill>
              </a:rPr>
              <a:t> interesse for å </a:t>
            </a:r>
            <a:r>
              <a:rPr lang="en-US" altLang="nb-NO" err="1">
                <a:solidFill>
                  <a:srgbClr val="EEE254"/>
                </a:solidFill>
              </a:rPr>
              <a:t>lære</a:t>
            </a:r>
            <a:r>
              <a:rPr lang="en-US" altLang="nb-NO">
                <a:solidFill>
                  <a:srgbClr val="EEE254"/>
                </a:solidFill>
              </a:rPr>
              <a:t>, men det </a:t>
            </a:r>
            <a:r>
              <a:rPr lang="en-US" altLang="nb-NO" err="1">
                <a:solidFill>
                  <a:srgbClr val="EEE254"/>
                </a:solidFill>
              </a:rPr>
              <a:t>finnes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en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liten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gruppe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elever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som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mener</a:t>
            </a:r>
            <a:r>
              <a:rPr lang="en-US" altLang="nb-NO">
                <a:solidFill>
                  <a:srgbClr val="EEE254"/>
                </a:solidFill>
              </a:rPr>
              <a:t> de </a:t>
            </a:r>
            <a:r>
              <a:rPr lang="en-US" altLang="nb-NO" err="1">
                <a:solidFill>
                  <a:srgbClr val="EEE254"/>
                </a:solidFill>
              </a:rPr>
              <a:t>ikke</a:t>
            </a:r>
            <a:r>
              <a:rPr lang="en-US" altLang="nb-NO">
                <a:solidFill>
                  <a:srgbClr val="EEE254"/>
                </a:solidFill>
              </a:rPr>
              <a:t> liker </a:t>
            </a:r>
            <a:r>
              <a:rPr lang="en-US" altLang="nb-NO" err="1">
                <a:solidFill>
                  <a:srgbClr val="EEE254"/>
                </a:solidFill>
              </a:rPr>
              <a:t>skolearbeidet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spesielt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godt</a:t>
            </a:r>
            <a:r>
              <a:rPr lang="en-US" altLang="nb-NO">
                <a:solidFill>
                  <a:srgbClr val="EEE254"/>
                </a:solidFill>
              </a:rPr>
              <a:t>. </a:t>
            </a:r>
            <a:r>
              <a:rPr lang="en-US" altLang="nb-NO" err="1">
                <a:solidFill>
                  <a:srgbClr val="EEE254"/>
                </a:solidFill>
              </a:rPr>
              <a:t>Resultatet</a:t>
            </a:r>
            <a:r>
              <a:rPr lang="en-US" altLang="nb-NO">
                <a:solidFill>
                  <a:srgbClr val="EEE254"/>
                </a:solidFill>
              </a:rPr>
              <a:t> er </a:t>
            </a:r>
            <a:r>
              <a:rPr lang="en-US" altLang="nb-NO" err="1">
                <a:solidFill>
                  <a:srgbClr val="EEE254"/>
                </a:solidFill>
              </a:rPr>
              <a:t>likevel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nærmere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grønt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nivå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enn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rødt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nivå</a:t>
            </a:r>
            <a:r>
              <a:rPr lang="en-US" altLang="nb-NO">
                <a:solidFill>
                  <a:srgbClr val="EEE254"/>
                </a:solidFill>
              </a:rPr>
              <a:t>.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EEE254"/>
                </a:solidFill>
              </a:rPr>
              <a:t>
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77B800"/>
                </a:solidFill>
              </a:rPr>
              <a:t>Rad:4 Kollone:2
Verdi:
4,01
</a:t>
            </a:r>
            <a:r>
              <a:rPr lang="en-US" altLang="nb-NO" err="1">
                <a:solidFill>
                  <a:srgbClr val="77B800"/>
                </a:solidFill>
              </a:rPr>
              <a:t>Situasjonsbilde</a:t>
            </a:r>
            <a:r>
              <a:rPr lang="en-US" altLang="nb-NO">
                <a:solidFill>
                  <a:srgbClr val="77B800"/>
                </a:solidFill>
              </a:rPr>
              <a:t>:
Standard </a:t>
            </a:r>
            <a:r>
              <a:rPr lang="en-US" altLang="nb-NO" err="1">
                <a:solidFill>
                  <a:srgbClr val="77B800"/>
                </a:solidFill>
              </a:rPr>
              <a:t>situasjonsbilde</a:t>
            </a:r>
            <a:r>
              <a:rPr lang="en-US" altLang="nb-NO">
                <a:solidFill>
                  <a:srgbClr val="77B800"/>
                </a:solidFill>
              </a:rPr>
              <a:t>
</a:t>
            </a:r>
            <a:r>
              <a:rPr lang="en-US" altLang="nb-NO" err="1">
                <a:solidFill>
                  <a:srgbClr val="77B800"/>
                </a:solidFill>
              </a:rPr>
              <a:t>Grenseverdier</a:t>
            </a:r>
            <a:r>
              <a:rPr lang="en-US" altLang="nb-NO">
                <a:solidFill>
                  <a:srgbClr val="77B800"/>
                </a:solidFill>
              </a:rPr>
              <a:t>:
1,0 </a:t>
            </a:r>
            <a:r>
              <a:rPr lang="en-US" altLang="nb-NO" err="1">
                <a:solidFill>
                  <a:srgbClr val="77B800"/>
                </a:solidFill>
              </a:rPr>
              <a:t>Beskrivelse</a:t>
            </a:r>
            <a:r>
              <a:rPr lang="en-US" altLang="nb-NO">
                <a:solidFill>
                  <a:srgbClr val="77B800"/>
                </a:solidFill>
              </a:rPr>
              <a:t>:
</a:t>
            </a:r>
            <a:r>
              <a:rPr lang="en-US" altLang="nb-NO" err="1">
                <a:solidFill>
                  <a:srgbClr val="77B800"/>
                </a:solidFill>
              </a:rPr>
              <a:t>Elevene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i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ditt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utvalg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viser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stort</a:t>
            </a:r>
            <a:r>
              <a:rPr lang="en-US" altLang="nb-NO">
                <a:solidFill>
                  <a:srgbClr val="77B800"/>
                </a:solidFill>
              </a:rPr>
              <a:t> sett </a:t>
            </a:r>
            <a:r>
              <a:rPr lang="en-US" altLang="nb-NO" err="1">
                <a:solidFill>
                  <a:srgbClr val="77B800"/>
                </a:solidFill>
              </a:rPr>
              <a:t>høy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innsats</a:t>
            </a:r>
            <a:r>
              <a:rPr lang="en-US" altLang="nb-NO">
                <a:solidFill>
                  <a:srgbClr val="77B800"/>
                </a:solidFill>
              </a:rPr>
              <a:t>. Det er </a:t>
            </a:r>
            <a:r>
              <a:rPr lang="en-US" altLang="nb-NO" err="1">
                <a:solidFill>
                  <a:srgbClr val="77B800"/>
                </a:solidFill>
              </a:rPr>
              <a:t>forholdsvis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vanlig</a:t>
            </a:r>
            <a:r>
              <a:rPr lang="en-US" altLang="nb-NO">
                <a:solidFill>
                  <a:srgbClr val="77B800"/>
                </a:solidFill>
              </a:rPr>
              <a:t> at </a:t>
            </a:r>
            <a:r>
              <a:rPr lang="en-US" altLang="nb-NO" err="1">
                <a:solidFill>
                  <a:srgbClr val="77B800"/>
                </a:solidFill>
              </a:rPr>
              <a:t>elevene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mener</a:t>
            </a:r>
            <a:r>
              <a:rPr lang="en-US" altLang="nb-NO">
                <a:solidFill>
                  <a:srgbClr val="77B800"/>
                </a:solidFill>
              </a:rPr>
              <a:t> de </a:t>
            </a:r>
            <a:r>
              <a:rPr lang="en-US" altLang="nb-NO" err="1">
                <a:solidFill>
                  <a:srgbClr val="77B800"/>
                </a:solidFill>
              </a:rPr>
              <a:t>prioriterer</a:t>
            </a:r>
            <a:r>
              <a:rPr lang="en-US" altLang="nb-NO">
                <a:solidFill>
                  <a:srgbClr val="77B800"/>
                </a:solidFill>
              </a:rPr>
              <a:t> å </a:t>
            </a:r>
            <a:r>
              <a:rPr lang="en-US" altLang="nb-NO" err="1">
                <a:solidFill>
                  <a:srgbClr val="77B800"/>
                </a:solidFill>
              </a:rPr>
              <a:t>bruke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tid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på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skolearbeidet</a:t>
            </a:r>
            <a:r>
              <a:rPr lang="en-US" altLang="nb-NO">
                <a:solidFill>
                  <a:srgbClr val="77B800"/>
                </a:solidFill>
              </a:rPr>
              <a:t>.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77B800"/>
                </a:solidFill>
              </a:rPr>
              <a:t>
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77B800"/>
                </a:solidFill>
              </a:rPr>
              <a:t>Rad:4 Kollone:3
Verdi:
4,00
</a:t>
            </a:r>
            <a:r>
              <a:rPr lang="en-US" altLang="nb-NO" err="1">
                <a:solidFill>
                  <a:srgbClr val="77B800"/>
                </a:solidFill>
              </a:rPr>
              <a:t>Situasjonsbilde</a:t>
            </a:r>
            <a:r>
              <a:rPr lang="en-US" altLang="nb-NO">
                <a:solidFill>
                  <a:srgbClr val="77B800"/>
                </a:solidFill>
              </a:rPr>
              <a:t>:
Standard </a:t>
            </a:r>
            <a:r>
              <a:rPr lang="en-US" altLang="nb-NO" err="1">
                <a:solidFill>
                  <a:srgbClr val="77B800"/>
                </a:solidFill>
              </a:rPr>
              <a:t>situasjonsbilde</a:t>
            </a:r>
            <a:r>
              <a:rPr lang="en-US" altLang="nb-NO">
                <a:solidFill>
                  <a:srgbClr val="77B800"/>
                </a:solidFill>
              </a:rPr>
              <a:t>
</a:t>
            </a:r>
            <a:r>
              <a:rPr lang="en-US" altLang="nb-NO" err="1">
                <a:solidFill>
                  <a:srgbClr val="77B800"/>
                </a:solidFill>
              </a:rPr>
              <a:t>Grenseverdier</a:t>
            </a:r>
            <a:r>
              <a:rPr lang="en-US" altLang="nb-NO">
                <a:solidFill>
                  <a:srgbClr val="77B800"/>
                </a:solidFill>
              </a:rPr>
              <a:t>:
1,0 </a:t>
            </a:r>
            <a:r>
              <a:rPr lang="en-US" altLang="nb-NO" err="1">
                <a:solidFill>
                  <a:srgbClr val="77B800"/>
                </a:solidFill>
              </a:rPr>
              <a:t>Beskrivelse</a:t>
            </a:r>
            <a:r>
              <a:rPr lang="en-US" altLang="nb-NO">
                <a:solidFill>
                  <a:srgbClr val="77B800"/>
                </a:solidFill>
              </a:rPr>
              <a:t>:
</a:t>
            </a:r>
            <a:r>
              <a:rPr lang="en-US" altLang="nb-NO" err="1">
                <a:solidFill>
                  <a:srgbClr val="77B800"/>
                </a:solidFill>
              </a:rPr>
              <a:t>Elevene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i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ditt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utvalg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viser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stort</a:t>
            </a:r>
            <a:r>
              <a:rPr lang="en-US" altLang="nb-NO">
                <a:solidFill>
                  <a:srgbClr val="77B800"/>
                </a:solidFill>
              </a:rPr>
              <a:t> sett </a:t>
            </a:r>
            <a:r>
              <a:rPr lang="en-US" altLang="nb-NO" err="1">
                <a:solidFill>
                  <a:srgbClr val="77B800"/>
                </a:solidFill>
              </a:rPr>
              <a:t>høy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innsats</a:t>
            </a:r>
            <a:r>
              <a:rPr lang="en-US" altLang="nb-NO">
                <a:solidFill>
                  <a:srgbClr val="77B800"/>
                </a:solidFill>
              </a:rPr>
              <a:t>. Det er </a:t>
            </a:r>
            <a:r>
              <a:rPr lang="en-US" altLang="nb-NO" err="1">
                <a:solidFill>
                  <a:srgbClr val="77B800"/>
                </a:solidFill>
              </a:rPr>
              <a:t>forholdsvis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vanlig</a:t>
            </a:r>
            <a:r>
              <a:rPr lang="en-US" altLang="nb-NO">
                <a:solidFill>
                  <a:srgbClr val="77B800"/>
                </a:solidFill>
              </a:rPr>
              <a:t> at </a:t>
            </a:r>
            <a:r>
              <a:rPr lang="en-US" altLang="nb-NO" err="1">
                <a:solidFill>
                  <a:srgbClr val="77B800"/>
                </a:solidFill>
              </a:rPr>
              <a:t>elevene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mener</a:t>
            </a:r>
            <a:r>
              <a:rPr lang="en-US" altLang="nb-NO">
                <a:solidFill>
                  <a:srgbClr val="77B800"/>
                </a:solidFill>
              </a:rPr>
              <a:t> de </a:t>
            </a:r>
            <a:r>
              <a:rPr lang="en-US" altLang="nb-NO" err="1">
                <a:solidFill>
                  <a:srgbClr val="77B800"/>
                </a:solidFill>
              </a:rPr>
              <a:t>prioriterer</a:t>
            </a:r>
            <a:r>
              <a:rPr lang="en-US" altLang="nb-NO">
                <a:solidFill>
                  <a:srgbClr val="77B800"/>
                </a:solidFill>
              </a:rPr>
              <a:t> å </a:t>
            </a:r>
            <a:r>
              <a:rPr lang="en-US" altLang="nb-NO" err="1">
                <a:solidFill>
                  <a:srgbClr val="77B800"/>
                </a:solidFill>
              </a:rPr>
              <a:t>bruke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tid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på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skolearbeidet</a:t>
            </a:r>
            <a:r>
              <a:rPr lang="en-US" altLang="nb-NO">
                <a:solidFill>
                  <a:srgbClr val="77B800"/>
                </a:solidFill>
              </a:rPr>
              <a:t>.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77B800"/>
                </a:solidFill>
              </a:rPr>
              <a:t>
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CF3B18"/>
                </a:solidFill>
              </a:rPr>
              <a:t>Rad:4 Kollone:4
Verdi:
3,54
</a:t>
            </a:r>
            <a:r>
              <a:rPr lang="en-US" altLang="nb-NO" err="1">
                <a:solidFill>
                  <a:srgbClr val="CF3B18"/>
                </a:solidFill>
              </a:rPr>
              <a:t>Situasjonsbilde</a:t>
            </a:r>
            <a:r>
              <a:rPr lang="en-US" altLang="nb-NO">
                <a:solidFill>
                  <a:srgbClr val="CF3B18"/>
                </a:solidFill>
              </a:rPr>
              <a:t>:
Standard </a:t>
            </a:r>
            <a:r>
              <a:rPr lang="en-US" altLang="nb-NO" err="1">
                <a:solidFill>
                  <a:srgbClr val="CF3B18"/>
                </a:solidFill>
              </a:rPr>
              <a:t>situasjonsbilde</a:t>
            </a:r>
            <a:r>
              <a:rPr lang="en-US" altLang="nb-NO">
                <a:solidFill>
                  <a:srgbClr val="CF3B18"/>
                </a:solidFill>
              </a:rPr>
              <a:t>
</a:t>
            </a:r>
            <a:r>
              <a:rPr lang="en-US" altLang="nb-NO" err="1">
                <a:solidFill>
                  <a:srgbClr val="CF3B18"/>
                </a:solidFill>
              </a:rPr>
              <a:t>Grenseverdier</a:t>
            </a:r>
            <a:r>
              <a:rPr lang="en-US" altLang="nb-NO">
                <a:solidFill>
                  <a:srgbClr val="CF3B18"/>
                </a:solidFill>
              </a:rPr>
              <a:t>:
1,0 </a:t>
            </a:r>
            <a:r>
              <a:rPr lang="en-US" altLang="nb-NO" err="1">
                <a:solidFill>
                  <a:srgbClr val="CF3B18"/>
                </a:solidFill>
              </a:rPr>
              <a:t>Beskrivelse</a:t>
            </a:r>
            <a:r>
              <a:rPr lang="en-US" altLang="nb-NO">
                <a:solidFill>
                  <a:srgbClr val="CF3B18"/>
                </a:solidFill>
              </a:rPr>
              <a:t>:
Det </a:t>
            </a:r>
            <a:r>
              <a:rPr lang="en-US" altLang="nb-NO" err="1">
                <a:solidFill>
                  <a:srgbClr val="CF3B18"/>
                </a:solidFill>
              </a:rPr>
              <a:t>finnes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elever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i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ditt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utvalg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som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viser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høy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innsats</a:t>
            </a:r>
            <a:r>
              <a:rPr lang="en-US" altLang="nb-NO">
                <a:solidFill>
                  <a:srgbClr val="CF3B18"/>
                </a:solidFill>
              </a:rPr>
              <a:t>, men </a:t>
            </a:r>
            <a:r>
              <a:rPr lang="en-US" altLang="nb-NO" err="1">
                <a:solidFill>
                  <a:srgbClr val="CF3B18"/>
                </a:solidFill>
              </a:rPr>
              <a:t>en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bør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stille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spørsmål</a:t>
            </a:r>
            <a:r>
              <a:rPr lang="en-US" altLang="nb-NO">
                <a:solidFill>
                  <a:srgbClr val="CF3B18"/>
                </a:solidFill>
              </a:rPr>
              <a:t> med om det er for mange </a:t>
            </a:r>
            <a:r>
              <a:rPr lang="en-US" altLang="nb-NO" err="1">
                <a:solidFill>
                  <a:srgbClr val="CF3B18"/>
                </a:solidFill>
              </a:rPr>
              <a:t>elever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som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mener</a:t>
            </a:r>
            <a:r>
              <a:rPr lang="en-US" altLang="nb-NO">
                <a:solidFill>
                  <a:srgbClr val="CF3B18"/>
                </a:solidFill>
              </a:rPr>
              <a:t> de </a:t>
            </a:r>
            <a:r>
              <a:rPr lang="en-US" altLang="nb-NO" err="1">
                <a:solidFill>
                  <a:srgbClr val="CF3B18"/>
                </a:solidFill>
              </a:rPr>
              <a:t>ikke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prioriterer</a:t>
            </a:r>
            <a:r>
              <a:rPr lang="en-US" altLang="nb-NO">
                <a:solidFill>
                  <a:srgbClr val="CF3B18"/>
                </a:solidFill>
              </a:rPr>
              <a:t> å </a:t>
            </a:r>
            <a:r>
              <a:rPr lang="en-US" altLang="nb-NO" err="1">
                <a:solidFill>
                  <a:srgbClr val="CF3B18"/>
                </a:solidFill>
              </a:rPr>
              <a:t>bruke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tid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på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skolearbeidet</a:t>
            </a:r>
            <a:r>
              <a:rPr lang="en-US" altLang="nb-NO">
                <a:solidFill>
                  <a:srgbClr val="CF3B18"/>
                </a:solidFill>
              </a:rPr>
              <a:t>.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CF3B18"/>
                </a:solidFill>
              </a:rPr>
              <a:t>
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77B800"/>
                </a:solidFill>
              </a:rPr>
              <a:t>Rad:4 Kollone:5
Verdi:
4,00
</a:t>
            </a:r>
            <a:r>
              <a:rPr lang="en-US" altLang="nb-NO" err="1">
                <a:solidFill>
                  <a:srgbClr val="77B800"/>
                </a:solidFill>
              </a:rPr>
              <a:t>Situasjonsbilde</a:t>
            </a:r>
            <a:r>
              <a:rPr lang="en-US" altLang="nb-NO">
                <a:solidFill>
                  <a:srgbClr val="77B800"/>
                </a:solidFill>
              </a:rPr>
              <a:t>:
Standard </a:t>
            </a:r>
            <a:r>
              <a:rPr lang="en-US" altLang="nb-NO" err="1">
                <a:solidFill>
                  <a:srgbClr val="77B800"/>
                </a:solidFill>
              </a:rPr>
              <a:t>situasjonsbilde</a:t>
            </a:r>
            <a:r>
              <a:rPr lang="en-US" altLang="nb-NO">
                <a:solidFill>
                  <a:srgbClr val="77B800"/>
                </a:solidFill>
              </a:rPr>
              <a:t>
</a:t>
            </a:r>
            <a:r>
              <a:rPr lang="en-US" altLang="nb-NO" err="1">
                <a:solidFill>
                  <a:srgbClr val="77B800"/>
                </a:solidFill>
              </a:rPr>
              <a:t>Grenseverdier</a:t>
            </a:r>
            <a:r>
              <a:rPr lang="en-US" altLang="nb-NO">
                <a:solidFill>
                  <a:srgbClr val="77B800"/>
                </a:solidFill>
              </a:rPr>
              <a:t>:
1,0 </a:t>
            </a:r>
            <a:r>
              <a:rPr lang="en-US" altLang="nb-NO" err="1">
                <a:solidFill>
                  <a:srgbClr val="77B800"/>
                </a:solidFill>
              </a:rPr>
              <a:t>Beskrivelse</a:t>
            </a:r>
            <a:r>
              <a:rPr lang="en-US" altLang="nb-NO">
                <a:solidFill>
                  <a:srgbClr val="77B800"/>
                </a:solidFill>
              </a:rPr>
              <a:t>:
</a:t>
            </a:r>
            <a:r>
              <a:rPr lang="en-US" altLang="nb-NO" err="1">
                <a:solidFill>
                  <a:srgbClr val="77B800"/>
                </a:solidFill>
              </a:rPr>
              <a:t>Elevene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i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ditt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utvalg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viser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stort</a:t>
            </a:r>
            <a:r>
              <a:rPr lang="en-US" altLang="nb-NO">
                <a:solidFill>
                  <a:srgbClr val="77B800"/>
                </a:solidFill>
              </a:rPr>
              <a:t> sett </a:t>
            </a:r>
            <a:r>
              <a:rPr lang="en-US" altLang="nb-NO" err="1">
                <a:solidFill>
                  <a:srgbClr val="77B800"/>
                </a:solidFill>
              </a:rPr>
              <a:t>høy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innsats</a:t>
            </a:r>
            <a:r>
              <a:rPr lang="en-US" altLang="nb-NO">
                <a:solidFill>
                  <a:srgbClr val="77B800"/>
                </a:solidFill>
              </a:rPr>
              <a:t>. Det er </a:t>
            </a:r>
            <a:r>
              <a:rPr lang="en-US" altLang="nb-NO" err="1">
                <a:solidFill>
                  <a:srgbClr val="77B800"/>
                </a:solidFill>
              </a:rPr>
              <a:t>forholdsvis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vanlig</a:t>
            </a:r>
            <a:r>
              <a:rPr lang="en-US" altLang="nb-NO">
                <a:solidFill>
                  <a:srgbClr val="77B800"/>
                </a:solidFill>
              </a:rPr>
              <a:t> at </a:t>
            </a:r>
            <a:r>
              <a:rPr lang="en-US" altLang="nb-NO" err="1">
                <a:solidFill>
                  <a:srgbClr val="77B800"/>
                </a:solidFill>
              </a:rPr>
              <a:t>elevene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mener</a:t>
            </a:r>
            <a:r>
              <a:rPr lang="en-US" altLang="nb-NO">
                <a:solidFill>
                  <a:srgbClr val="77B800"/>
                </a:solidFill>
              </a:rPr>
              <a:t> de </a:t>
            </a:r>
            <a:r>
              <a:rPr lang="en-US" altLang="nb-NO" err="1">
                <a:solidFill>
                  <a:srgbClr val="77B800"/>
                </a:solidFill>
              </a:rPr>
              <a:t>prioriterer</a:t>
            </a:r>
            <a:r>
              <a:rPr lang="en-US" altLang="nb-NO">
                <a:solidFill>
                  <a:srgbClr val="77B800"/>
                </a:solidFill>
              </a:rPr>
              <a:t> å </a:t>
            </a:r>
            <a:r>
              <a:rPr lang="en-US" altLang="nb-NO" err="1">
                <a:solidFill>
                  <a:srgbClr val="77B800"/>
                </a:solidFill>
              </a:rPr>
              <a:t>bruke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tid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på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skolearbeidet</a:t>
            </a:r>
            <a:r>
              <a:rPr lang="en-US" altLang="nb-NO">
                <a:solidFill>
                  <a:srgbClr val="77B800"/>
                </a:solidFill>
              </a:rPr>
              <a:t>.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77B800"/>
                </a:solidFill>
              </a:rPr>
              <a:t>
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EEE254"/>
                </a:solidFill>
              </a:rPr>
              <a:t>Rad:4 Kollone:6
Verdi:
3,94
</a:t>
            </a:r>
            <a:r>
              <a:rPr lang="en-US" altLang="nb-NO" err="1">
                <a:solidFill>
                  <a:srgbClr val="EEE254"/>
                </a:solidFill>
              </a:rPr>
              <a:t>Situasjonsbilde</a:t>
            </a:r>
            <a:r>
              <a:rPr lang="en-US" altLang="nb-NO">
                <a:solidFill>
                  <a:srgbClr val="EEE254"/>
                </a:solidFill>
              </a:rPr>
              <a:t>:
Standard </a:t>
            </a:r>
            <a:r>
              <a:rPr lang="en-US" altLang="nb-NO" err="1">
                <a:solidFill>
                  <a:srgbClr val="EEE254"/>
                </a:solidFill>
              </a:rPr>
              <a:t>situasjonsbilde</a:t>
            </a:r>
            <a:r>
              <a:rPr lang="en-US" altLang="nb-NO">
                <a:solidFill>
                  <a:srgbClr val="EEE254"/>
                </a:solidFill>
              </a:rPr>
              <a:t>
</a:t>
            </a:r>
            <a:r>
              <a:rPr lang="en-US" altLang="nb-NO" err="1">
                <a:solidFill>
                  <a:srgbClr val="EEE254"/>
                </a:solidFill>
              </a:rPr>
              <a:t>Grenseverdier</a:t>
            </a:r>
            <a:r>
              <a:rPr lang="en-US" altLang="nb-NO">
                <a:solidFill>
                  <a:srgbClr val="EEE254"/>
                </a:solidFill>
              </a:rPr>
              <a:t>:
1,0 </a:t>
            </a:r>
            <a:r>
              <a:rPr lang="en-US" altLang="nb-NO" err="1">
                <a:solidFill>
                  <a:srgbClr val="EEE254"/>
                </a:solidFill>
              </a:rPr>
              <a:t>Beskrivelse</a:t>
            </a:r>
            <a:r>
              <a:rPr lang="en-US" altLang="nb-NO">
                <a:solidFill>
                  <a:srgbClr val="EEE254"/>
                </a:solidFill>
              </a:rPr>
              <a:t>:
Mange </a:t>
            </a:r>
            <a:r>
              <a:rPr lang="en-US" altLang="nb-NO" err="1">
                <a:solidFill>
                  <a:srgbClr val="EEE254"/>
                </a:solidFill>
              </a:rPr>
              <a:t>elever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i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ditt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utvalg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viser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høy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innsats</a:t>
            </a:r>
            <a:r>
              <a:rPr lang="en-US" altLang="nb-NO">
                <a:solidFill>
                  <a:srgbClr val="EEE254"/>
                </a:solidFill>
              </a:rPr>
              <a:t>, men det </a:t>
            </a:r>
            <a:r>
              <a:rPr lang="en-US" altLang="nb-NO" err="1">
                <a:solidFill>
                  <a:srgbClr val="EEE254"/>
                </a:solidFill>
              </a:rPr>
              <a:t>finnes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en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liten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gruppe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elever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som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mener</a:t>
            </a:r>
            <a:r>
              <a:rPr lang="en-US" altLang="nb-NO">
                <a:solidFill>
                  <a:srgbClr val="EEE254"/>
                </a:solidFill>
              </a:rPr>
              <a:t> de </a:t>
            </a:r>
            <a:r>
              <a:rPr lang="en-US" altLang="nb-NO" err="1">
                <a:solidFill>
                  <a:srgbClr val="EEE254"/>
                </a:solidFill>
              </a:rPr>
              <a:t>ikke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prioriterer</a:t>
            </a:r>
            <a:r>
              <a:rPr lang="en-US" altLang="nb-NO">
                <a:solidFill>
                  <a:srgbClr val="EEE254"/>
                </a:solidFill>
              </a:rPr>
              <a:t> å </a:t>
            </a:r>
            <a:r>
              <a:rPr lang="en-US" altLang="nb-NO" err="1">
                <a:solidFill>
                  <a:srgbClr val="EEE254"/>
                </a:solidFill>
              </a:rPr>
              <a:t>bruke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tid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på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skolearbeidet</a:t>
            </a:r>
            <a:r>
              <a:rPr lang="en-US" altLang="nb-NO">
                <a:solidFill>
                  <a:srgbClr val="EEE254"/>
                </a:solidFill>
              </a:rPr>
              <a:t>. </a:t>
            </a:r>
            <a:r>
              <a:rPr lang="en-US" altLang="nb-NO" err="1">
                <a:solidFill>
                  <a:srgbClr val="EEE254"/>
                </a:solidFill>
              </a:rPr>
              <a:t>Resultatet</a:t>
            </a:r>
            <a:r>
              <a:rPr lang="en-US" altLang="nb-NO">
                <a:solidFill>
                  <a:srgbClr val="EEE254"/>
                </a:solidFill>
              </a:rPr>
              <a:t> er </a:t>
            </a:r>
            <a:r>
              <a:rPr lang="en-US" altLang="nb-NO" err="1">
                <a:solidFill>
                  <a:srgbClr val="EEE254"/>
                </a:solidFill>
              </a:rPr>
              <a:t>likevel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nærmere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grønt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nivå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enn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rødt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nivå</a:t>
            </a:r>
            <a:r>
              <a:rPr lang="en-US" altLang="nb-NO">
                <a:solidFill>
                  <a:srgbClr val="EEE254"/>
                </a:solidFill>
              </a:rPr>
              <a:t>.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EEE254"/>
                </a:solidFill>
              </a:rPr>
              <a:t>
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EEE254"/>
                </a:solidFill>
              </a:rPr>
              <a:t>Rad:4 Kollone:7
Verdi:
3,96
</a:t>
            </a:r>
            <a:r>
              <a:rPr lang="en-US" altLang="nb-NO" err="1">
                <a:solidFill>
                  <a:srgbClr val="EEE254"/>
                </a:solidFill>
              </a:rPr>
              <a:t>Situasjonsbilde</a:t>
            </a:r>
            <a:r>
              <a:rPr lang="en-US" altLang="nb-NO">
                <a:solidFill>
                  <a:srgbClr val="EEE254"/>
                </a:solidFill>
              </a:rPr>
              <a:t>:
Standard </a:t>
            </a:r>
            <a:r>
              <a:rPr lang="en-US" altLang="nb-NO" err="1">
                <a:solidFill>
                  <a:srgbClr val="EEE254"/>
                </a:solidFill>
              </a:rPr>
              <a:t>situasjonsbilde</a:t>
            </a:r>
            <a:r>
              <a:rPr lang="en-US" altLang="nb-NO">
                <a:solidFill>
                  <a:srgbClr val="EEE254"/>
                </a:solidFill>
              </a:rPr>
              <a:t>
</a:t>
            </a:r>
            <a:r>
              <a:rPr lang="en-US" altLang="nb-NO" err="1">
                <a:solidFill>
                  <a:srgbClr val="EEE254"/>
                </a:solidFill>
              </a:rPr>
              <a:t>Grenseverdier</a:t>
            </a:r>
            <a:r>
              <a:rPr lang="en-US" altLang="nb-NO">
                <a:solidFill>
                  <a:srgbClr val="EEE254"/>
                </a:solidFill>
              </a:rPr>
              <a:t>:
1,0 </a:t>
            </a:r>
            <a:r>
              <a:rPr lang="en-US" altLang="nb-NO" err="1">
                <a:solidFill>
                  <a:srgbClr val="EEE254"/>
                </a:solidFill>
              </a:rPr>
              <a:t>Beskrivelse</a:t>
            </a:r>
            <a:r>
              <a:rPr lang="en-US" altLang="nb-NO">
                <a:solidFill>
                  <a:srgbClr val="EEE254"/>
                </a:solidFill>
              </a:rPr>
              <a:t>:
Mange </a:t>
            </a:r>
            <a:r>
              <a:rPr lang="en-US" altLang="nb-NO" err="1">
                <a:solidFill>
                  <a:srgbClr val="EEE254"/>
                </a:solidFill>
              </a:rPr>
              <a:t>elever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i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ditt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utvalg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viser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høy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innsats</a:t>
            </a:r>
            <a:r>
              <a:rPr lang="en-US" altLang="nb-NO">
                <a:solidFill>
                  <a:srgbClr val="EEE254"/>
                </a:solidFill>
              </a:rPr>
              <a:t>, men det </a:t>
            </a:r>
            <a:r>
              <a:rPr lang="en-US" altLang="nb-NO" err="1">
                <a:solidFill>
                  <a:srgbClr val="EEE254"/>
                </a:solidFill>
              </a:rPr>
              <a:t>finnes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en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liten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gruppe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elever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som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mener</a:t>
            </a:r>
            <a:r>
              <a:rPr lang="en-US" altLang="nb-NO">
                <a:solidFill>
                  <a:srgbClr val="EEE254"/>
                </a:solidFill>
              </a:rPr>
              <a:t> de </a:t>
            </a:r>
            <a:r>
              <a:rPr lang="en-US" altLang="nb-NO" err="1">
                <a:solidFill>
                  <a:srgbClr val="EEE254"/>
                </a:solidFill>
              </a:rPr>
              <a:t>ikke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prioriterer</a:t>
            </a:r>
            <a:r>
              <a:rPr lang="en-US" altLang="nb-NO">
                <a:solidFill>
                  <a:srgbClr val="EEE254"/>
                </a:solidFill>
              </a:rPr>
              <a:t> å </a:t>
            </a:r>
            <a:r>
              <a:rPr lang="en-US" altLang="nb-NO" err="1">
                <a:solidFill>
                  <a:srgbClr val="EEE254"/>
                </a:solidFill>
              </a:rPr>
              <a:t>bruke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tid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på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skolearbeidet</a:t>
            </a:r>
            <a:r>
              <a:rPr lang="en-US" altLang="nb-NO">
                <a:solidFill>
                  <a:srgbClr val="EEE254"/>
                </a:solidFill>
              </a:rPr>
              <a:t>. </a:t>
            </a:r>
            <a:r>
              <a:rPr lang="en-US" altLang="nb-NO" err="1">
                <a:solidFill>
                  <a:srgbClr val="EEE254"/>
                </a:solidFill>
              </a:rPr>
              <a:t>Resultatet</a:t>
            </a:r>
            <a:r>
              <a:rPr lang="en-US" altLang="nb-NO">
                <a:solidFill>
                  <a:srgbClr val="EEE254"/>
                </a:solidFill>
              </a:rPr>
              <a:t> er </a:t>
            </a:r>
            <a:r>
              <a:rPr lang="en-US" altLang="nb-NO" err="1">
                <a:solidFill>
                  <a:srgbClr val="EEE254"/>
                </a:solidFill>
              </a:rPr>
              <a:t>likevel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nærmere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grønt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nivå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enn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rødt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nivå</a:t>
            </a:r>
            <a:r>
              <a:rPr lang="en-US" altLang="nb-NO">
                <a:solidFill>
                  <a:srgbClr val="EEE254"/>
                </a:solidFill>
              </a:rPr>
              <a:t>.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EEE254"/>
                </a:solidFill>
              </a:rPr>
              <a:t>
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77B800"/>
                </a:solidFill>
              </a:rPr>
              <a:t>Rad:4 Kollone:8
Verdi:
4,52
</a:t>
            </a:r>
            <a:r>
              <a:rPr lang="en-US" altLang="nb-NO" err="1">
                <a:solidFill>
                  <a:srgbClr val="77B800"/>
                </a:solidFill>
              </a:rPr>
              <a:t>Situasjonsbilde</a:t>
            </a:r>
            <a:r>
              <a:rPr lang="en-US" altLang="nb-NO">
                <a:solidFill>
                  <a:srgbClr val="77B800"/>
                </a:solidFill>
              </a:rPr>
              <a:t>:
Standard </a:t>
            </a:r>
            <a:r>
              <a:rPr lang="en-US" altLang="nb-NO" err="1">
                <a:solidFill>
                  <a:srgbClr val="77B800"/>
                </a:solidFill>
              </a:rPr>
              <a:t>situasjonsbilde</a:t>
            </a:r>
            <a:r>
              <a:rPr lang="en-US" altLang="nb-NO">
                <a:solidFill>
                  <a:srgbClr val="77B800"/>
                </a:solidFill>
              </a:rPr>
              <a:t>
</a:t>
            </a:r>
            <a:r>
              <a:rPr lang="en-US" altLang="nb-NO" err="1">
                <a:solidFill>
                  <a:srgbClr val="77B800"/>
                </a:solidFill>
              </a:rPr>
              <a:t>Grenseverdier</a:t>
            </a:r>
            <a:r>
              <a:rPr lang="en-US" altLang="nb-NO">
                <a:solidFill>
                  <a:srgbClr val="77B800"/>
                </a:solidFill>
              </a:rPr>
              <a:t>:
1,0 </a:t>
            </a:r>
            <a:r>
              <a:rPr lang="en-US" altLang="nb-NO" err="1">
                <a:solidFill>
                  <a:srgbClr val="77B800"/>
                </a:solidFill>
              </a:rPr>
              <a:t>Beskrivelse</a:t>
            </a:r>
            <a:r>
              <a:rPr lang="en-US" altLang="nb-NO">
                <a:solidFill>
                  <a:srgbClr val="77B800"/>
                </a:solidFill>
              </a:rPr>
              <a:t>:
</a:t>
            </a:r>
            <a:r>
              <a:rPr lang="en-US" altLang="nb-NO" err="1">
                <a:solidFill>
                  <a:srgbClr val="77B800"/>
                </a:solidFill>
              </a:rPr>
              <a:t>Elevene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i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ditt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utvalg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viser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stort</a:t>
            </a:r>
            <a:r>
              <a:rPr lang="en-US" altLang="nb-NO">
                <a:solidFill>
                  <a:srgbClr val="77B800"/>
                </a:solidFill>
              </a:rPr>
              <a:t> sett </a:t>
            </a:r>
            <a:r>
              <a:rPr lang="en-US" altLang="nb-NO" err="1">
                <a:solidFill>
                  <a:srgbClr val="77B800"/>
                </a:solidFill>
              </a:rPr>
              <a:t>høy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innsats</a:t>
            </a:r>
            <a:r>
              <a:rPr lang="en-US" altLang="nb-NO">
                <a:solidFill>
                  <a:srgbClr val="77B800"/>
                </a:solidFill>
              </a:rPr>
              <a:t>. Det er </a:t>
            </a:r>
            <a:r>
              <a:rPr lang="en-US" altLang="nb-NO" err="1">
                <a:solidFill>
                  <a:srgbClr val="77B800"/>
                </a:solidFill>
              </a:rPr>
              <a:t>forholdsvis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vanlig</a:t>
            </a:r>
            <a:r>
              <a:rPr lang="en-US" altLang="nb-NO">
                <a:solidFill>
                  <a:srgbClr val="77B800"/>
                </a:solidFill>
              </a:rPr>
              <a:t> at </a:t>
            </a:r>
            <a:r>
              <a:rPr lang="en-US" altLang="nb-NO" err="1">
                <a:solidFill>
                  <a:srgbClr val="77B800"/>
                </a:solidFill>
              </a:rPr>
              <a:t>elevene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mener</a:t>
            </a:r>
            <a:r>
              <a:rPr lang="en-US" altLang="nb-NO">
                <a:solidFill>
                  <a:srgbClr val="77B800"/>
                </a:solidFill>
              </a:rPr>
              <a:t> de </a:t>
            </a:r>
            <a:r>
              <a:rPr lang="en-US" altLang="nb-NO" err="1">
                <a:solidFill>
                  <a:srgbClr val="77B800"/>
                </a:solidFill>
              </a:rPr>
              <a:t>prioriterer</a:t>
            </a:r>
            <a:r>
              <a:rPr lang="en-US" altLang="nb-NO">
                <a:solidFill>
                  <a:srgbClr val="77B800"/>
                </a:solidFill>
              </a:rPr>
              <a:t> å </a:t>
            </a:r>
            <a:r>
              <a:rPr lang="en-US" altLang="nb-NO" err="1">
                <a:solidFill>
                  <a:srgbClr val="77B800"/>
                </a:solidFill>
              </a:rPr>
              <a:t>bruke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tid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på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skolearbeidet</a:t>
            </a:r>
            <a:r>
              <a:rPr lang="en-US" altLang="nb-NO">
                <a:solidFill>
                  <a:srgbClr val="77B800"/>
                </a:solidFill>
              </a:rPr>
              <a:t>.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77B800"/>
                </a:solidFill>
              </a:rPr>
              <a:t>
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77B800"/>
                </a:solidFill>
              </a:rPr>
              <a:t>Rad:5 Kollone:2
Verdi:
4,05
</a:t>
            </a:r>
            <a:r>
              <a:rPr lang="en-US" altLang="nb-NO" err="1">
                <a:solidFill>
                  <a:srgbClr val="77B800"/>
                </a:solidFill>
              </a:rPr>
              <a:t>Situasjonsbilde</a:t>
            </a:r>
            <a:r>
              <a:rPr lang="en-US" altLang="nb-NO">
                <a:solidFill>
                  <a:srgbClr val="77B800"/>
                </a:solidFill>
              </a:rPr>
              <a:t>:
Standard </a:t>
            </a:r>
            <a:r>
              <a:rPr lang="en-US" altLang="nb-NO" err="1">
                <a:solidFill>
                  <a:srgbClr val="77B800"/>
                </a:solidFill>
              </a:rPr>
              <a:t>situasjonsbilde</a:t>
            </a:r>
            <a:r>
              <a:rPr lang="en-US" altLang="nb-NO">
                <a:solidFill>
                  <a:srgbClr val="77B800"/>
                </a:solidFill>
              </a:rPr>
              <a:t>
</a:t>
            </a:r>
            <a:r>
              <a:rPr lang="en-US" altLang="nb-NO" err="1">
                <a:solidFill>
                  <a:srgbClr val="77B800"/>
                </a:solidFill>
              </a:rPr>
              <a:t>Grenseverdier</a:t>
            </a:r>
            <a:r>
              <a:rPr lang="en-US" altLang="nb-NO">
                <a:solidFill>
                  <a:srgbClr val="77B800"/>
                </a:solidFill>
              </a:rPr>
              <a:t>:
1,0 </a:t>
            </a:r>
            <a:r>
              <a:rPr lang="en-US" altLang="nb-NO" err="1">
                <a:solidFill>
                  <a:srgbClr val="77B800"/>
                </a:solidFill>
              </a:rPr>
              <a:t>Beskrivelse</a:t>
            </a:r>
            <a:r>
              <a:rPr lang="en-US" altLang="nb-NO">
                <a:solidFill>
                  <a:srgbClr val="77B800"/>
                </a:solidFill>
              </a:rPr>
              <a:t>:
</a:t>
            </a:r>
            <a:r>
              <a:rPr lang="en-US" altLang="nb-NO" err="1">
                <a:solidFill>
                  <a:srgbClr val="77B800"/>
                </a:solidFill>
              </a:rPr>
              <a:t>Elevene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i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ditt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utvalg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mestrer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stort</a:t>
            </a:r>
            <a:r>
              <a:rPr lang="en-US" altLang="nb-NO">
                <a:solidFill>
                  <a:srgbClr val="77B800"/>
                </a:solidFill>
              </a:rPr>
              <a:t> sett </a:t>
            </a:r>
            <a:r>
              <a:rPr lang="en-US" altLang="nb-NO" err="1">
                <a:solidFill>
                  <a:srgbClr val="77B800"/>
                </a:solidFill>
              </a:rPr>
              <a:t>leksene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og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oppgavene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som</a:t>
            </a:r>
            <a:r>
              <a:rPr lang="en-US" altLang="nb-NO">
                <a:solidFill>
                  <a:srgbClr val="77B800"/>
                </a:solidFill>
              </a:rPr>
              <a:t> de </a:t>
            </a:r>
            <a:r>
              <a:rPr lang="en-US" altLang="nb-NO" err="1">
                <a:solidFill>
                  <a:srgbClr val="77B800"/>
                </a:solidFill>
              </a:rPr>
              <a:t>skal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gjøre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på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egen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hånd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uten</a:t>
            </a:r>
            <a:r>
              <a:rPr lang="en-US" altLang="nb-NO">
                <a:solidFill>
                  <a:srgbClr val="77B800"/>
                </a:solidFill>
              </a:rPr>
              <a:t> å be om </a:t>
            </a:r>
            <a:r>
              <a:rPr lang="en-US" altLang="nb-NO" err="1">
                <a:solidFill>
                  <a:srgbClr val="77B800"/>
                </a:solidFill>
              </a:rPr>
              <a:t>hjelp</a:t>
            </a:r>
            <a:r>
              <a:rPr lang="en-US" altLang="nb-NO">
                <a:solidFill>
                  <a:srgbClr val="77B800"/>
                </a:solidFill>
              </a:rPr>
              <a:t>, </a:t>
            </a:r>
            <a:r>
              <a:rPr lang="en-US" altLang="nb-NO" err="1">
                <a:solidFill>
                  <a:srgbClr val="77B800"/>
                </a:solidFill>
              </a:rPr>
              <a:t>og</a:t>
            </a:r>
            <a:r>
              <a:rPr lang="en-US" altLang="nb-NO">
                <a:solidFill>
                  <a:srgbClr val="77B800"/>
                </a:solidFill>
              </a:rPr>
              <a:t> de </a:t>
            </a:r>
            <a:r>
              <a:rPr lang="en-US" altLang="nb-NO" err="1">
                <a:solidFill>
                  <a:srgbClr val="77B800"/>
                </a:solidFill>
              </a:rPr>
              <a:t>forstår</a:t>
            </a:r>
            <a:r>
              <a:rPr lang="en-US" altLang="nb-NO">
                <a:solidFill>
                  <a:srgbClr val="77B800"/>
                </a:solidFill>
              </a:rPr>
              <a:t> det </a:t>
            </a:r>
            <a:r>
              <a:rPr lang="en-US" altLang="nb-NO" err="1">
                <a:solidFill>
                  <a:srgbClr val="77B800"/>
                </a:solidFill>
              </a:rPr>
              <a:t>som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læreren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gjennomgår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og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forklarer</a:t>
            </a:r>
            <a:r>
              <a:rPr lang="en-US" altLang="nb-NO">
                <a:solidFill>
                  <a:srgbClr val="77B800"/>
                </a:solidFill>
              </a:rPr>
              <a:t>.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77B800"/>
                </a:solidFill>
              </a:rPr>
              <a:t>
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77B800"/>
                </a:solidFill>
              </a:rPr>
              <a:t>Rad:5 Kollone:3
Verdi:
4,11
</a:t>
            </a:r>
            <a:r>
              <a:rPr lang="en-US" altLang="nb-NO" err="1">
                <a:solidFill>
                  <a:srgbClr val="77B800"/>
                </a:solidFill>
              </a:rPr>
              <a:t>Situasjonsbilde</a:t>
            </a:r>
            <a:r>
              <a:rPr lang="en-US" altLang="nb-NO">
                <a:solidFill>
                  <a:srgbClr val="77B800"/>
                </a:solidFill>
              </a:rPr>
              <a:t>:
Standard </a:t>
            </a:r>
            <a:r>
              <a:rPr lang="en-US" altLang="nb-NO" err="1">
                <a:solidFill>
                  <a:srgbClr val="77B800"/>
                </a:solidFill>
              </a:rPr>
              <a:t>situasjonsbilde</a:t>
            </a:r>
            <a:r>
              <a:rPr lang="en-US" altLang="nb-NO">
                <a:solidFill>
                  <a:srgbClr val="77B800"/>
                </a:solidFill>
              </a:rPr>
              <a:t>
</a:t>
            </a:r>
            <a:r>
              <a:rPr lang="en-US" altLang="nb-NO" err="1">
                <a:solidFill>
                  <a:srgbClr val="77B800"/>
                </a:solidFill>
              </a:rPr>
              <a:t>Grenseverdier</a:t>
            </a:r>
            <a:r>
              <a:rPr lang="en-US" altLang="nb-NO">
                <a:solidFill>
                  <a:srgbClr val="77B800"/>
                </a:solidFill>
              </a:rPr>
              <a:t>:
1,0 </a:t>
            </a:r>
            <a:r>
              <a:rPr lang="en-US" altLang="nb-NO" err="1">
                <a:solidFill>
                  <a:srgbClr val="77B800"/>
                </a:solidFill>
              </a:rPr>
              <a:t>Beskrivelse</a:t>
            </a:r>
            <a:r>
              <a:rPr lang="en-US" altLang="nb-NO">
                <a:solidFill>
                  <a:srgbClr val="77B800"/>
                </a:solidFill>
              </a:rPr>
              <a:t>:
</a:t>
            </a:r>
            <a:r>
              <a:rPr lang="en-US" altLang="nb-NO" err="1">
                <a:solidFill>
                  <a:srgbClr val="77B800"/>
                </a:solidFill>
              </a:rPr>
              <a:t>Elevene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i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ditt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utvalg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mestrer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stort</a:t>
            </a:r>
            <a:r>
              <a:rPr lang="en-US" altLang="nb-NO">
                <a:solidFill>
                  <a:srgbClr val="77B800"/>
                </a:solidFill>
              </a:rPr>
              <a:t> sett </a:t>
            </a:r>
            <a:r>
              <a:rPr lang="en-US" altLang="nb-NO" err="1">
                <a:solidFill>
                  <a:srgbClr val="77B800"/>
                </a:solidFill>
              </a:rPr>
              <a:t>leksene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og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oppgavene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som</a:t>
            </a:r>
            <a:r>
              <a:rPr lang="en-US" altLang="nb-NO">
                <a:solidFill>
                  <a:srgbClr val="77B800"/>
                </a:solidFill>
              </a:rPr>
              <a:t> de </a:t>
            </a:r>
            <a:r>
              <a:rPr lang="en-US" altLang="nb-NO" err="1">
                <a:solidFill>
                  <a:srgbClr val="77B800"/>
                </a:solidFill>
              </a:rPr>
              <a:t>skal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gjøre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på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egen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hånd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uten</a:t>
            </a:r>
            <a:r>
              <a:rPr lang="en-US" altLang="nb-NO">
                <a:solidFill>
                  <a:srgbClr val="77B800"/>
                </a:solidFill>
              </a:rPr>
              <a:t> å be om </a:t>
            </a:r>
            <a:r>
              <a:rPr lang="en-US" altLang="nb-NO" err="1">
                <a:solidFill>
                  <a:srgbClr val="77B800"/>
                </a:solidFill>
              </a:rPr>
              <a:t>hjelp</a:t>
            </a:r>
            <a:r>
              <a:rPr lang="en-US" altLang="nb-NO">
                <a:solidFill>
                  <a:srgbClr val="77B800"/>
                </a:solidFill>
              </a:rPr>
              <a:t>, </a:t>
            </a:r>
            <a:r>
              <a:rPr lang="en-US" altLang="nb-NO" err="1">
                <a:solidFill>
                  <a:srgbClr val="77B800"/>
                </a:solidFill>
              </a:rPr>
              <a:t>og</a:t>
            </a:r>
            <a:r>
              <a:rPr lang="en-US" altLang="nb-NO">
                <a:solidFill>
                  <a:srgbClr val="77B800"/>
                </a:solidFill>
              </a:rPr>
              <a:t> de </a:t>
            </a:r>
            <a:r>
              <a:rPr lang="en-US" altLang="nb-NO" err="1">
                <a:solidFill>
                  <a:srgbClr val="77B800"/>
                </a:solidFill>
              </a:rPr>
              <a:t>forstår</a:t>
            </a:r>
            <a:r>
              <a:rPr lang="en-US" altLang="nb-NO">
                <a:solidFill>
                  <a:srgbClr val="77B800"/>
                </a:solidFill>
              </a:rPr>
              <a:t> det </a:t>
            </a:r>
            <a:r>
              <a:rPr lang="en-US" altLang="nb-NO" err="1">
                <a:solidFill>
                  <a:srgbClr val="77B800"/>
                </a:solidFill>
              </a:rPr>
              <a:t>som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læreren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gjennomgår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og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forklarer</a:t>
            </a:r>
            <a:r>
              <a:rPr lang="en-US" altLang="nb-NO">
                <a:solidFill>
                  <a:srgbClr val="77B800"/>
                </a:solidFill>
              </a:rPr>
              <a:t>.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77B800"/>
                </a:solidFill>
              </a:rPr>
              <a:t>
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F2BA38"/>
                </a:solidFill>
              </a:rPr>
              <a:t>Rad:5 Kollone:4
Verdi:
3,65
</a:t>
            </a:r>
            <a:r>
              <a:rPr lang="en-US" altLang="nb-NO" err="1">
                <a:solidFill>
                  <a:srgbClr val="F2BA38"/>
                </a:solidFill>
              </a:rPr>
              <a:t>Situasjonsbilde</a:t>
            </a:r>
            <a:r>
              <a:rPr lang="en-US" altLang="nb-NO">
                <a:solidFill>
                  <a:srgbClr val="F2BA38"/>
                </a:solidFill>
              </a:rPr>
              <a:t>:
Standard </a:t>
            </a:r>
            <a:r>
              <a:rPr lang="en-US" altLang="nb-NO" err="1">
                <a:solidFill>
                  <a:srgbClr val="F2BA38"/>
                </a:solidFill>
              </a:rPr>
              <a:t>situasjonsbilde</a:t>
            </a:r>
            <a:r>
              <a:rPr lang="en-US" altLang="nb-NO">
                <a:solidFill>
                  <a:srgbClr val="F2BA38"/>
                </a:solidFill>
              </a:rPr>
              <a:t>
</a:t>
            </a:r>
            <a:r>
              <a:rPr lang="en-US" altLang="nb-NO" err="1">
                <a:solidFill>
                  <a:srgbClr val="F2BA38"/>
                </a:solidFill>
              </a:rPr>
              <a:t>Grenseverdier</a:t>
            </a:r>
            <a:r>
              <a:rPr lang="en-US" altLang="nb-NO">
                <a:solidFill>
                  <a:srgbClr val="F2BA38"/>
                </a:solidFill>
              </a:rPr>
              <a:t>:
1,0 </a:t>
            </a:r>
            <a:r>
              <a:rPr lang="en-US" altLang="nb-NO" err="1">
                <a:solidFill>
                  <a:srgbClr val="F2BA38"/>
                </a:solidFill>
              </a:rPr>
              <a:t>Beskrivelse</a:t>
            </a:r>
            <a:r>
              <a:rPr lang="en-US" altLang="nb-NO">
                <a:solidFill>
                  <a:srgbClr val="F2BA38"/>
                </a:solidFill>
              </a:rPr>
              <a:t>:
</a:t>
            </a:r>
            <a:r>
              <a:rPr lang="en-US" altLang="nb-NO" err="1">
                <a:solidFill>
                  <a:srgbClr val="F2BA38"/>
                </a:solidFill>
              </a:rPr>
              <a:t>Noen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elever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i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ditt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utvalg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mestrer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leksene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og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oppgavene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som</a:t>
            </a:r>
            <a:r>
              <a:rPr lang="en-US" altLang="nb-NO">
                <a:solidFill>
                  <a:srgbClr val="F2BA38"/>
                </a:solidFill>
              </a:rPr>
              <a:t> de </a:t>
            </a:r>
            <a:r>
              <a:rPr lang="en-US" altLang="nb-NO" err="1">
                <a:solidFill>
                  <a:srgbClr val="F2BA38"/>
                </a:solidFill>
              </a:rPr>
              <a:t>skal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gjøre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på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egen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hånd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uten</a:t>
            </a:r>
            <a:r>
              <a:rPr lang="en-US" altLang="nb-NO">
                <a:solidFill>
                  <a:srgbClr val="F2BA38"/>
                </a:solidFill>
              </a:rPr>
              <a:t> å be om </a:t>
            </a:r>
            <a:r>
              <a:rPr lang="en-US" altLang="nb-NO" err="1">
                <a:solidFill>
                  <a:srgbClr val="F2BA38"/>
                </a:solidFill>
              </a:rPr>
              <a:t>hjelp</a:t>
            </a:r>
            <a:r>
              <a:rPr lang="en-US" altLang="nb-NO">
                <a:solidFill>
                  <a:srgbClr val="F2BA38"/>
                </a:solidFill>
              </a:rPr>
              <a:t>, </a:t>
            </a:r>
            <a:r>
              <a:rPr lang="en-US" altLang="nb-NO" err="1">
                <a:solidFill>
                  <a:srgbClr val="F2BA38"/>
                </a:solidFill>
              </a:rPr>
              <a:t>og</a:t>
            </a:r>
            <a:r>
              <a:rPr lang="en-US" altLang="nb-NO">
                <a:solidFill>
                  <a:srgbClr val="F2BA38"/>
                </a:solidFill>
              </a:rPr>
              <a:t> de </a:t>
            </a:r>
            <a:r>
              <a:rPr lang="en-US" altLang="nb-NO" err="1">
                <a:solidFill>
                  <a:srgbClr val="F2BA38"/>
                </a:solidFill>
              </a:rPr>
              <a:t>forstår</a:t>
            </a:r>
            <a:r>
              <a:rPr lang="en-US" altLang="nb-NO">
                <a:solidFill>
                  <a:srgbClr val="F2BA38"/>
                </a:solidFill>
              </a:rPr>
              <a:t> det </a:t>
            </a:r>
            <a:r>
              <a:rPr lang="en-US" altLang="nb-NO" err="1">
                <a:solidFill>
                  <a:srgbClr val="F2BA38"/>
                </a:solidFill>
              </a:rPr>
              <a:t>som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læreren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gjennomgår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og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forklarer</a:t>
            </a:r>
            <a:r>
              <a:rPr lang="en-US" altLang="nb-NO">
                <a:solidFill>
                  <a:srgbClr val="F2BA38"/>
                </a:solidFill>
              </a:rPr>
              <a:t>. Det </a:t>
            </a:r>
            <a:r>
              <a:rPr lang="en-US" altLang="nb-NO" err="1">
                <a:solidFill>
                  <a:srgbClr val="F2BA38"/>
                </a:solidFill>
              </a:rPr>
              <a:t>finnes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en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gruppe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elever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som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ikke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mestrer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dette</a:t>
            </a:r>
            <a:r>
              <a:rPr lang="en-US" altLang="nb-NO">
                <a:solidFill>
                  <a:srgbClr val="F2BA38"/>
                </a:solidFill>
              </a:rPr>
              <a:t>. </a:t>
            </a:r>
            <a:r>
              <a:rPr lang="en-US" altLang="nb-NO" err="1">
                <a:solidFill>
                  <a:srgbClr val="F2BA38"/>
                </a:solidFill>
              </a:rPr>
              <a:t>Resultatet</a:t>
            </a:r>
            <a:r>
              <a:rPr lang="en-US" altLang="nb-NO">
                <a:solidFill>
                  <a:srgbClr val="F2BA38"/>
                </a:solidFill>
              </a:rPr>
              <a:t> er </a:t>
            </a:r>
            <a:r>
              <a:rPr lang="en-US" altLang="nb-NO" err="1">
                <a:solidFill>
                  <a:srgbClr val="F2BA38"/>
                </a:solidFill>
              </a:rPr>
              <a:t>også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nærmere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rødt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nivå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enn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grønt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nivå</a:t>
            </a:r>
            <a:r>
              <a:rPr lang="en-US" altLang="nb-NO">
                <a:solidFill>
                  <a:srgbClr val="F2BA38"/>
                </a:solidFill>
              </a:rPr>
              <a:t>.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F2BA38"/>
                </a:solidFill>
              </a:rPr>
              <a:t>
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77B800"/>
                </a:solidFill>
              </a:rPr>
              <a:t>Rad:5 Kollone:5
Verdi:
4,00
</a:t>
            </a:r>
            <a:r>
              <a:rPr lang="en-US" altLang="nb-NO" err="1">
                <a:solidFill>
                  <a:srgbClr val="77B800"/>
                </a:solidFill>
              </a:rPr>
              <a:t>Situasjonsbilde</a:t>
            </a:r>
            <a:r>
              <a:rPr lang="en-US" altLang="nb-NO">
                <a:solidFill>
                  <a:srgbClr val="77B800"/>
                </a:solidFill>
              </a:rPr>
              <a:t>:
Standard </a:t>
            </a:r>
            <a:r>
              <a:rPr lang="en-US" altLang="nb-NO" err="1">
                <a:solidFill>
                  <a:srgbClr val="77B800"/>
                </a:solidFill>
              </a:rPr>
              <a:t>situasjonsbilde</a:t>
            </a:r>
            <a:r>
              <a:rPr lang="en-US" altLang="nb-NO">
                <a:solidFill>
                  <a:srgbClr val="77B800"/>
                </a:solidFill>
              </a:rPr>
              <a:t>
</a:t>
            </a:r>
            <a:r>
              <a:rPr lang="en-US" altLang="nb-NO" err="1">
                <a:solidFill>
                  <a:srgbClr val="77B800"/>
                </a:solidFill>
              </a:rPr>
              <a:t>Grenseverdier</a:t>
            </a:r>
            <a:r>
              <a:rPr lang="en-US" altLang="nb-NO">
                <a:solidFill>
                  <a:srgbClr val="77B800"/>
                </a:solidFill>
              </a:rPr>
              <a:t>:
1,0 </a:t>
            </a:r>
            <a:r>
              <a:rPr lang="en-US" altLang="nb-NO" err="1">
                <a:solidFill>
                  <a:srgbClr val="77B800"/>
                </a:solidFill>
              </a:rPr>
              <a:t>Beskrivelse</a:t>
            </a:r>
            <a:r>
              <a:rPr lang="en-US" altLang="nb-NO">
                <a:solidFill>
                  <a:srgbClr val="77B800"/>
                </a:solidFill>
              </a:rPr>
              <a:t>:
</a:t>
            </a:r>
            <a:r>
              <a:rPr lang="en-US" altLang="nb-NO" err="1">
                <a:solidFill>
                  <a:srgbClr val="77B800"/>
                </a:solidFill>
              </a:rPr>
              <a:t>Elevene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i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ditt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utvalg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mestrer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stort</a:t>
            </a:r>
            <a:r>
              <a:rPr lang="en-US" altLang="nb-NO">
                <a:solidFill>
                  <a:srgbClr val="77B800"/>
                </a:solidFill>
              </a:rPr>
              <a:t> sett </a:t>
            </a:r>
            <a:r>
              <a:rPr lang="en-US" altLang="nb-NO" err="1">
                <a:solidFill>
                  <a:srgbClr val="77B800"/>
                </a:solidFill>
              </a:rPr>
              <a:t>leksene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og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oppgavene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som</a:t>
            </a:r>
            <a:r>
              <a:rPr lang="en-US" altLang="nb-NO">
                <a:solidFill>
                  <a:srgbClr val="77B800"/>
                </a:solidFill>
              </a:rPr>
              <a:t> de </a:t>
            </a:r>
            <a:r>
              <a:rPr lang="en-US" altLang="nb-NO" err="1">
                <a:solidFill>
                  <a:srgbClr val="77B800"/>
                </a:solidFill>
              </a:rPr>
              <a:t>skal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gjøre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på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egen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hånd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uten</a:t>
            </a:r>
            <a:r>
              <a:rPr lang="en-US" altLang="nb-NO">
                <a:solidFill>
                  <a:srgbClr val="77B800"/>
                </a:solidFill>
              </a:rPr>
              <a:t> å be om </a:t>
            </a:r>
            <a:r>
              <a:rPr lang="en-US" altLang="nb-NO" err="1">
                <a:solidFill>
                  <a:srgbClr val="77B800"/>
                </a:solidFill>
              </a:rPr>
              <a:t>hjelp</a:t>
            </a:r>
            <a:r>
              <a:rPr lang="en-US" altLang="nb-NO">
                <a:solidFill>
                  <a:srgbClr val="77B800"/>
                </a:solidFill>
              </a:rPr>
              <a:t>, </a:t>
            </a:r>
            <a:r>
              <a:rPr lang="en-US" altLang="nb-NO" err="1">
                <a:solidFill>
                  <a:srgbClr val="77B800"/>
                </a:solidFill>
              </a:rPr>
              <a:t>og</a:t>
            </a:r>
            <a:r>
              <a:rPr lang="en-US" altLang="nb-NO">
                <a:solidFill>
                  <a:srgbClr val="77B800"/>
                </a:solidFill>
              </a:rPr>
              <a:t> de </a:t>
            </a:r>
            <a:r>
              <a:rPr lang="en-US" altLang="nb-NO" err="1">
                <a:solidFill>
                  <a:srgbClr val="77B800"/>
                </a:solidFill>
              </a:rPr>
              <a:t>forstår</a:t>
            </a:r>
            <a:r>
              <a:rPr lang="en-US" altLang="nb-NO">
                <a:solidFill>
                  <a:srgbClr val="77B800"/>
                </a:solidFill>
              </a:rPr>
              <a:t> det </a:t>
            </a:r>
            <a:r>
              <a:rPr lang="en-US" altLang="nb-NO" err="1">
                <a:solidFill>
                  <a:srgbClr val="77B800"/>
                </a:solidFill>
              </a:rPr>
              <a:t>som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læreren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gjennomgår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og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forklarer</a:t>
            </a:r>
            <a:r>
              <a:rPr lang="en-US" altLang="nb-NO">
                <a:solidFill>
                  <a:srgbClr val="77B800"/>
                </a:solidFill>
              </a:rPr>
              <a:t>.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77B800"/>
                </a:solidFill>
              </a:rPr>
              <a:t>
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77B800"/>
                </a:solidFill>
              </a:rPr>
              <a:t>Rad:5 Kollone:6
Verdi:
4,04
</a:t>
            </a:r>
            <a:r>
              <a:rPr lang="en-US" altLang="nb-NO" err="1">
                <a:solidFill>
                  <a:srgbClr val="77B800"/>
                </a:solidFill>
              </a:rPr>
              <a:t>Situasjonsbilde</a:t>
            </a:r>
            <a:r>
              <a:rPr lang="en-US" altLang="nb-NO">
                <a:solidFill>
                  <a:srgbClr val="77B800"/>
                </a:solidFill>
              </a:rPr>
              <a:t>:
Standard </a:t>
            </a:r>
            <a:r>
              <a:rPr lang="en-US" altLang="nb-NO" err="1">
                <a:solidFill>
                  <a:srgbClr val="77B800"/>
                </a:solidFill>
              </a:rPr>
              <a:t>situasjonsbilde</a:t>
            </a:r>
            <a:r>
              <a:rPr lang="en-US" altLang="nb-NO">
                <a:solidFill>
                  <a:srgbClr val="77B800"/>
                </a:solidFill>
              </a:rPr>
              <a:t>
</a:t>
            </a:r>
            <a:r>
              <a:rPr lang="en-US" altLang="nb-NO" err="1">
                <a:solidFill>
                  <a:srgbClr val="77B800"/>
                </a:solidFill>
              </a:rPr>
              <a:t>Grenseverdier</a:t>
            </a:r>
            <a:r>
              <a:rPr lang="en-US" altLang="nb-NO">
                <a:solidFill>
                  <a:srgbClr val="77B800"/>
                </a:solidFill>
              </a:rPr>
              <a:t>:
1,0 </a:t>
            </a:r>
            <a:r>
              <a:rPr lang="en-US" altLang="nb-NO" err="1">
                <a:solidFill>
                  <a:srgbClr val="77B800"/>
                </a:solidFill>
              </a:rPr>
              <a:t>Beskrivelse</a:t>
            </a:r>
            <a:r>
              <a:rPr lang="en-US" altLang="nb-NO">
                <a:solidFill>
                  <a:srgbClr val="77B800"/>
                </a:solidFill>
              </a:rPr>
              <a:t>:
</a:t>
            </a:r>
            <a:r>
              <a:rPr lang="en-US" altLang="nb-NO" err="1">
                <a:solidFill>
                  <a:srgbClr val="77B800"/>
                </a:solidFill>
              </a:rPr>
              <a:t>Elevene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i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ditt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utvalg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mestrer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stort</a:t>
            </a:r>
            <a:r>
              <a:rPr lang="en-US" altLang="nb-NO">
                <a:solidFill>
                  <a:srgbClr val="77B800"/>
                </a:solidFill>
              </a:rPr>
              <a:t> sett </a:t>
            </a:r>
            <a:r>
              <a:rPr lang="en-US" altLang="nb-NO" err="1">
                <a:solidFill>
                  <a:srgbClr val="77B800"/>
                </a:solidFill>
              </a:rPr>
              <a:t>leksene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og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oppgavene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som</a:t>
            </a:r>
            <a:r>
              <a:rPr lang="en-US" altLang="nb-NO">
                <a:solidFill>
                  <a:srgbClr val="77B800"/>
                </a:solidFill>
              </a:rPr>
              <a:t> de </a:t>
            </a:r>
            <a:r>
              <a:rPr lang="en-US" altLang="nb-NO" err="1">
                <a:solidFill>
                  <a:srgbClr val="77B800"/>
                </a:solidFill>
              </a:rPr>
              <a:t>skal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gjøre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på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egen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hånd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uten</a:t>
            </a:r>
            <a:r>
              <a:rPr lang="en-US" altLang="nb-NO">
                <a:solidFill>
                  <a:srgbClr val="77B800"/>
                </a:solidFill>
              </a:rPr>
              <a:t> å be om </a:t>
            </a:r>
            <a:r>
              <a:rPr lang="en-US" altLang="nb-NO" err="1">
                <a:solidFill>
                  <a:srgbClr val="77B800"/>
                </a:solidFill>
              </a:rPr>
              <a:t>hjelp</a:t>
            </a:r>
            <a:r>
              <a:rPr lang="en-US" altLang="nb-NO">
                <a:solidFill>
                  <a:srgbClr val="77B800"/>
                </a:solidFill>
              </a:rPr>
              <a:t>, </a:t>
            </a:r>
            <a:r>
              <a:rPr lang="en-US" altLang="nb-NO" err="1">
                <a:solidFill>
                  <a:srgbClr val="77B800"/>
                </a:solidFill>
              </a:rPr>
              <a:t>og</a:t>
            </a:r>
            <a:r>
              <a:rPr lang="en-US" altLang="nb-NO">
                <a:solidFill>
                  <a:srgbClr val="77B800"/>
                </a:solidFill>
              </a:rPr>
              <a:t> de </a:t>
            </a:r>
            <a:r>
              <a:rPr lang="en-US" altLang="nb-NO" err="1">
                <a:solidFill>
                  <a:srgbClr val="77B800"/>
                </a:solidFill>
              </a:rPr>
              <a:t>forstår</a:t>
            </a:r>
            <a:r>
              <a:rPr lang="en-US" altLang="nb-NO">
                <a:solidFill>
                  <a:srgbClr val="77B800"/>
                </a:solidFill>
              </a:rPr>
              <a:t> det </a:t>
            </a:r>
            <a:r>
              <a:rPr lang="en-US" altLang="nb-NO" err="1">
                <a:solidFill>
                  <a:srgbClr val="77B800"/>
                </a:solidFill>
              </a:rPr>
              <a:t>som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læreren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gjennomgår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og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forklarer</a:t>
            </a:r>
            <a:r>
              <a:rPr lang="en-US" altLang="nb-NO">
                <a:solidFill>
                  <a:srgbClr val="77B800"/>
                </a:solidFill>
              </a:rPr>
              <a:t>.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77B800"/>
                </a:solidFill>
              </a:rPr>
              <a:t>
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EEE254"/>
                </a:solidFill>
              </a:rPr>
              <a:t>Rad:5 Kollone:7
Verdi:
3,92
</a:t>
            </a:r>
            <a:r>
              <a:rPr lang="en-US" altLang="nb-NO" err="1">
                <a:solidFill>
                  <a:srgbClr val="EEE254"/>
                </a:solidFill>
              </a:rPr>
              <a:t>Situasjonsbilde</a:t>
            </a:r>
            <a:r>
              <a:rPr lang="en-US" altLang="nb-NO">
                <a:solidFill>
                  <a:srgbClr val="EEE254"/>
                </a:solidFill>
              </a:rPr>
              <a:t>:
Standard </a:t>
            </a:r>
            <a:r>
              <a:rPr lang="en-US" altLang="nb-NO" err="1">
                <a:solidFill>
                  <a:srgbClr val="EEE254"/>
                </a:solidFill>
              </a:rPr>
              <a:t>situasjonsbilde</a:t>
            </a:r>
            <a:r>
              <a:rPr lang="en-US" altLang="nb-NO">
                <a:solidFill>
                  <a:srgbClr val="EEE254"/>
                </a:solidFill>
              </a:rPr>
              <a:t>
</a:t>
            </a:r>
            <a:r>
              <a:rPr lang="en-US" altLang="nb-NO" err="1">
                <a:solidFill>
                  <a:srgbClr val="EEE254"/>
                </a:solidFill>
              </a:rPr>
              <a:t>Grenseverdier</a:t>
            </a:r>
            <a:r>
              <a:rPr lang="en-US" altLang="nb-NO">
                <a:solidFill>
                  <a:srgbClr val="EEE254"/>
                </a:solidFill>
              </a:rPr>
              <a:t>:
1,0 </a:t>
            </a:r>
            <a:r>
              <a:rPr lang="en-US" altLang="nb-NO" err="1">
                <a:solidFill>
                  <a:srgbClr val="EEE254"/>
                </a:solidFill>
              </a:rPr>
              <a:t>Beskrivelse</a:t>
            </a:r>
            <a:r>
              <a:rPr lang="en-US" altLang="nb-NO">
                <a:solidFill>
                  <a:srgbClr val="EEE254"/>
                </a:solidFill>
              </a:rPr>
              <a:t>:
Mange </a:t>
            </a:r>
            <a:r>
              <a:rPr lang="en-US" altLang="nb-NO" err="1">
                <a:solidFill>
                  <a:srgbClr val="EEE254"/>
                </a:solidFill>
              </a:rPr>
              <a:t>elever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i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ditt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utvalg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mestrer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leksene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og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oppgavene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som</a:t>
            </a:r>
            <a:r>
              <a:rPr lang="en-US" altLang="nb-NO">
                <a:solidFill>
                  <a:srgbClr val="EEE254"/>
                </a:solidFill>
              </a:rPr>
              <a:t> de </a:t>
            </a:r>
            <a:r>
              <a:rPr lang="en-US" altLang="nb-NO" err="1">
                <a:solidFill>
                  <a:srgbClr val="EEE254"/>
                </a:solidFill>
              </a:rPr>
              <a:t>skal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gjøre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på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egen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hånd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uten</a:t>
            </a:r>
            <a:r>
              <a:rPr lang="en-US" altLang="nb-NO">
                <a:solidFill>
                  <a:srgbClr val="EEE254"/>
                </a:solidFill>
              </a:rPr>
              <a:t> å be om </a:t>
            </a:r>
            <a:r>
              <a:rPr lang="en-US" altLang="nb-NO" err="1">
                <a:solidFill>
                  <a:srgbClr val="EEE254"/>
                </a:solidFill>
              </a:rPr>
              <a:t>hjelp</a:t>
            </a:r>
            <a:r>
              <a:rPr lang="en-US" altLang="nb-NO">
                <a:solidFill>
                  <a:srgbClr val="EEE254"/>
                </a:solidFill>
              </a:rPr>
              <a:t>, </a:t>
            </a:r>
            <a:r>
              <a:rPr lang="en-US" altLang="nb-NO" err="1">
                <a:solidFill>
                  <a:srgbClr val="EEE254"/>
                </a:solidFill>
              </a:rPr>
              <a:t>og</a:t>
            </a:r>
            <a:r>
              <a:rPr lang="en-US" altLang="nb-NO">
                <a:solidFill>
                  <a:srgbClr val="EEE254"/>
                </a:solidFill>
              </a:rPr>
              <a:t> de </a:t>
            </a:r>
            <a:r>
              <a:rPr lang="en-US" altLang="nb-NO" err="1">
                <a:solidFill>
                  <a:srgbClr val="EEE254"/>
                </a:solidFill>
              </a:rPr>
              <a:t>forstår</a:t>
            </a:r>
            <a:r>
              <a:rPr lang="en-US" altLang="nb-NO">
                <a:solidFill>
                  <a:srgbClr val="EEE254"/>
                </a:solidFill>
              </a:rPr>
              <a:t> det </a:t>
            </a:r>
            <a:r>
              <a:rPr lang="en-US" altLang="nb-NO" err="1">
                <a:solidFill>
                  <a:srgbClr val="EEE254"/>
                </a:solidFill>
              </a:rPr>
              <a:t>som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læreren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gjennomgår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og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forklarer</a:t>
            </a:r>
            <a:r>
              <a:rPr lang="en-US" altLang="nb-NO">
                <a:solidFill>
                  <a:srgbClr val="EEE254"/>
                </a:solidFill>
              </a:rPr>
              <a:t>. Det </a:t>
            </a:r>
            <a:r>
              <a:rPr lang="en-US" altLang="nb-NO" err="1">
                <a:solidFill>
                  <a:srgbClr val="EEE254"/>
                </a:solidFill>
              </a:rPr>
              <a:t>finnes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en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liten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gruppe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elever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som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ikke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mestrer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dette</a:t>
            </a:r>
            <a:r>
              <a:rPr lang="en-US" altLang="nb-NO">
                <a:solidFill>
                  <a:srgbClr val="EEE254"/>
                </a:solidFill>
              </a:rPr>
              <a:t>. </a:t>
            </a:r>
            <a:r>
              <a:rPr lang="en-US" altLang="nb-NO" err="1">
                <a:solidFill>
                  <a:srgbClr val="EEE254"/>
                </a:solidFill>
              </a:rPr>
              <a:t>Resultatet</a:t>
            </a:r>
            <a:r>
              <a:rPr lang="en-US" altLang="nb-NO">
                <a:solidFill>
                  <a:srgbClr val="EEE254"/>
                </a:solidFill>
              </a:rPr>
              <a:t> er </a:t>
            </a:r>
            <a:r>
              <a:rPr lang="en-US" altLang="nb-NO" err="1">
                <a:solidFill>
                  <a:srgbClr val="EEE254"/>
                </a:solidFill>
              </a:rPr>
              <a:t>likevel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nærmere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grønt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nivå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enn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rødt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nivå</a:t>
            </a:r>
            <a:r>
              <a:rPr lang="en-US" altLang="nb-NO">
                <a:solidFill>
                  <a:srgbClr val="EEE254"/>
                </a:solidFill>
              </a:rPr>
              <a:t>.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EEE254"/>
                </a:solidFill>
              </a:rPr>
              <a:t>
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77B800"/>
                </a:solidFill>
              </a:rPr>
              <a:t>Rad:5 Kollone:8
Verdi:
4,47
</a:t>
            </a:r>
            <a:r>
              <a:rPr lang="en-US" altLang="nb-NO" err="1">
                <a:solidFill>
                  <a:srgbClr val="77B800"/>
                </a:solidFill>
              </a:rPr>
              <a:t>Situasjonsbilde</a:t>
            </a:r>
            <a:r>
              <a:rPr lang="en-US" altLang="nb-NO">
                <a:solidFill>
                  <a:srgbClr val="77B800"/>
                </a:solidFill>
              </a:rPr>
              <a:t>:
Standard </a:t>
            </a:r>
            <a:r>
              <a:rPr lang="en-US" altLang="nb-NO" err="1">
                <a:solidFill>
                  <a:srgbClr val="77B800"/>
                </a:solidFill>
              </a:rPr>
              <a:t>situasjonsbilde</a:t>
            </a:r>
            <a:r>
              <a:rPr lang="en-US" altLang="nb-NO">
                <a:solidFill>
                  <a:srgbClr val="77B800"/>
                </a:solidFill>
              </a:rPr>
              <a:t>
</a:t>
            </a:r>
            <a:r>
              <a:rPr lang="en-US" altLang="nb-NO" err="1">
                <a:solidFill>
                  <a:srgbClr val="77B800"/>
                </a:solidFill>
              </a:rPr>
              <a:t>Grenseverdier</a:t>
            </a:r>
            <a:r>
              <a:rPr lang="en-US" altLang="nb-NO">
                <a:solidFill>
                  <a:srgbClr val="77B800"/>
                </a:solidFill>
              </a:rPr>
              <a:t>:
1,0 </a:t>
            </a:r>
            <a:r>
              <a:rPr lang="en-US" altLang="nb-NO" err="1">
                <a:solidFill>
                  <a:srgbClr val="77B800"/>
                </a:solidFill>
              </a:rPr>
              <a:t>Beskrivelse</a:t>
            </a:r>
            <a:r>
              <a:rPr lang="en-US" altLang="nb-NO">
                <a:solidFill>
                  <a:srgbClr val="77B800"/>
                </a:solidFill>
              </a:rPr>
              <a:t>:
</a:t>
            </a:r>
            <a:r>
              <a:rPr lang="en-US" altLang="nb-NO" err="1">
                <a:solidFill>
                  <a:srgbClr val="77B800"/>
                </a:solidFill>
              </a:rPr>
              <a:t>Elevene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i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ditt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utvalg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mestrer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stort</a:t>
            </a:r>
            <a:r>
              <a:rPr lang="en-US" altLang="nb-NO">
                <a:solidFill>
                  <a:srgbClr val="77B800"/>
                </a:solidFill>
              </a:rPr>
              <a:t> sett </a:t>
            </a:r>
            <a:r>
              <a:rPr lang="en-US" altLang="nb-NO" err="1">
                <a:solidFill>
                  <a:srgbClr val="77B800"/>
                </a:solidFill>
              </a:rPr>
              <a:t>leksene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og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oppgavene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som</a:t>
            </a:r>
            <a:r>
              <a:rPr lang="en-US" altLang="nb-NO">
                <a:solidFill>
                  <a:srgbClr val="77B800"/>
                </a:solidFill>
              </a:rPr>
              <a:t> de </a:t>
            </a:r>
            <a:r>
              <a:rPr lang="en-US" altLang="nb-NO" err="1">
                <a:solidFill>
                  <a:srgbClr val="77B800"/>
                </a:solidFill>
              </a:rPr>
              <a:t>skal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gjøre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på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egen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hånd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uten</a:t>
            </a:r>
            <a:r>
              <a:rPr lang="en-US" altLang="nb-NO">
                <a:solidFill>
                  <a:srgbClr val="77B800"/>
                </a:solidFill>
              </a:rPr>
              <a:t> å be om </a:t>
            </a:r>
            <a:r>
              <a:rPr lang="en-US" altLang="nb-NO" err="1">
                <a:solidFill>
                  <a:srgbClr val="77B800"/>
                </a:solidFill>
              </a:rPr>
              <a:t>hjelp</a:t>
            </a:r>
            <a:r>
              <a:rPr lang="en-US" altLang="nb-NO">
                <a:solidFill>
                  <a:srgbClr val="77B800"/>
                </a:solidFill>
              </a:rPr>
              <a:t>, </a:t>
            </a:r>
            <a:r>
              <a:rPr lang="en-US" altLang="nb-NO" err="1">
                <a:solidFill>
                  <a:srgbClr val="77B800"/>
                </a:solidFill>
              </a:rPr>
              <a:t>og</a:t>
            </a:r>
            <a:r>
              <a:rPr lang="en-US" altLang="nb-NO">
                <a:solidFill>
                  <a:srgbClr val="77B800"/>
                </a:solidFill>
              </a:rPr>
              <a:t> de </a:t>
            </a:r>
            <a:r>
              <a:rPr lang="en-US" altLang="nb-NO" err="1">
                <a:solidFill>
                  <a:srgbClr val="77B800"/>
                </a:solidFill>
              </a:rPr>
              <a:t>forstår</a:t>
            </a:r>
            <a:r>
              <a:rPr lang="en-US" altLang="nb-NO">
                <a:solidFill>
                  <a:srgbClr val="77B800"/>
                </a:solidFill>
              </a:rPr>
              <a:t> det </a:t>
            </a:r>
            <a:r>
              <a:rPr lang="en-US" altLang="nb-NO" err="1">
                <a:solidFill>
                  <a:srgbClr val="77B800"/>
                </a:solidFill>
              </a:rPr>
              <a:t>som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læreren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gjennomgår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og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forklarer</a:t>
            </a:r>
            <a:r>
              <a:rPr lang="en-US" altLang="nb-NO">
                <a:solidFill>
                  <a:srgbClr val="77B800"/>
                </a:solidFill>
              </a:rPr>
              <a:t>.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77B800"/>
                </a:solidFill>
              </a:rPr>
              <a:t>
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77B800"/>
                </a:solidFill>
              </a:rPr>
              <a:t>Rad:6 Kollone:2
Verdi:
4,37
</a:t>
            </a:r>
            <a:r>
              <a:rPr lang="en-US" altLang="nb-NO" err="1">
                <a:solidFill>
                  <a:srgbClr val="77B800"/>
                </a:solidFill>
              </a:rPr>
              <a:t>Situasjonsbilde</a:t>
            </a:r>
            <a:r>
              <a:rPr lang="en-US" altLang="nb-NO">
                <a:solidFill>
                  <a:srgbClr val="77B800"/>
                </a:solidFill>
              </a:rPr>
              <a:t>:
Standard </a:t>
            </a:r>
            <a:r>
              <a:rPr lang="en-US" altLang="nb-NO" err="1">
                <a:solidFill>
                  <a:srgbClr val="77B800"/>
                </a:solidFill>
              </a:rPr>
              <a:t>situasjonsbilde</a:t>
            </a:r>
            <a:r>
              <a:rPr lang="en-US" altLang="nb-NO">
                <a:solidFill>
                  <a:srgbClr val="77B800"/>
                </a:solidFill>
              </a:rPr>
              <a:t>
</a:t>
            </a:r>
            <a:r>
              <a:rPr lang="en-US" altLang="nb-NO" err="1">
                <a:solidFill>
                  <a:srgbClr val="77B800"/>
                </a:solidFill>
              </a:rPr>
              <a:t>Grenseverdier</a:t>
            </a:r>
            <a:r>
              <a:rPr lang="en-US" altLang="nb-NO">
                <a:solidFill>
                  <a:srgbClr val="77B800"/>
                </a:solidFill>
              </a:rPr>
              <a:t>:
1,0 </a:t>
            </a:r>
            <a:r>
              <a:rPr lang="en-US" altLang="nb-NO" err="1">
                <a:solidFill>
                  <a:srgbClr val="77B800"/>
                </a:solidFill>
              </a:rPr>
              <a:t>Beskrivelse</a:t>
            </a:r>
            <a:r>
              <a:rPr lang="en-US" altLang="nb-NO">
                <a:solidFill>
                  <a:srgbClr val="77B800"/>
                </a:solidFill>
              </a:rPr>
              <a:t>:
</a:t>
            </a:r>
            <a:r>
              <a:rPr lang="en-US" altLang="nb-NO" err="1">
                <a:solidFill>
                  <a:srgbClr val="77B800"/>
                </a:solidFill>
              </a:rPr>
              <a:t>Elevene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i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ditt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utvalg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mener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stort</a:t>
            </a:r>
            <a:r>
              <a:rPr lang="en-US" altLang="nb-NO">
                <a:solidFill>
                  <a:srgbClr val="77B800"/>
                </a:solidFill>
              </a:rPr>
              <a:t> sett at de </a:t>
            </a:r>
            <a:r>
              <a:rPr lang="en-US" altLang="nb-NO" err="1">
                <a:solidFill>
                  <a:srgbClr val="77B800"/>
                </a:solidFill>
              </a:rPr>
              <a:t>får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nok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utfordringer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på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skolen</a:t>
            </a:r>
            <a:r>
              <a:rPr lang="en-US" altLang="nb-NO">
                <a:solidFill>
                  <a:srgbClr val="77B800"/>
                </a:solidFill>
              </a:rPr>
              <a:t>.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77B800"/>
                </a:solidFill>
              </a:rPr>
              <a:t>
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77B800"/>
                </a:solidFill>
              </a:rPr>
              <a:t>Rad:6 Kollone:3
Verdi:
4,50
</a:t>
            </a:r>
            <a:r>
              <a:rPr lang="en-US" altLang="nb-NO" err="1">
                <a:solidFill>
                  <a:srgbClr val="77B800"/>
                </a:solidFill>
              </a:rPr>
              <a:t>Situasjonsbilde</a:t>
            </a:r>
            <a:r>
              <a:rPr lang="en-US" altLang="nb-NO">
                <a:solidFill>
                  <a:srgbClr val="77B800"/>
                </a:solidFill>
              </a:rPr>
              <a:t>:
Standard </a:t>
            </a:r>
            <a:r>
              <a:rPr lang="en-US" altLang="nb-NO" err="1">
                <a:solidFill>
                  <a:srgbClr val="77B800"/>
                </a:solidFill>
              </a:rPr>
              <a:t>situasjonsbilde</a:t>
            </a:r>
            <a:r>
              <a:rPr lang="en-US" altLang="nb-NO">
                <a:solidFill>
                  <a:srgbClr val="77B800"/>
                </a:solidFill>
              </a:rPr>
              <a:t>
</a:t>
            </a:r>
            <a:r>
              <a:rPr lang="en-US" altLang="nb-NO" err="1">
                <a:solidFill>
                  <a:srgbClr val="77B800"/>
                </a:solidFill>
              </a:rPr>
              <a:t>Grenseverdier</a:t>
            </a:r>
            <a:r>
              <a:rPr lang="en-US" altLang="nb-NO">
                <a:solidFill>
                  <a:srgbClr val="77B800"/>
                </a:solidFill>
              </a:rPr>
              <a:t>:
1,0 </a:t>
            </a:r>
            <a:r>
              <a:rPr lang="en-US" altLang="nb-NO" err="1">
                <a:solidFill>
                  <a:srgbClr val="77B800"/>
                </a:solidFill>
              </a:rPr>
              <a:t>Beskrivelse</a:t>
            </a:r>
            <a:r>
              <a:rPr lang="en-US" altLang="nb-NO">
                <a:solidFill>
                  <a:srgbClr val="77B800"/>
                </a:solidFill>
              </a:rPr>
              <a:t>:
</a:t>
            </a:r>
            <a:r>
              <a:rPr lang="en-US" altLang="nb-NO" err="1">
                <a:solidFill>
                  <a:srgbClr val="77B800"/>
                </a:solidFill>
              </a:rPr>
              <a:t>Elevene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i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ditt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utvalg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mener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stort</a:t>
            </a:r>
            <a:r>
              <a:rPr lang="en-US" altLang="nb-NO">
                <a:solidFill>
                  <a:srgbClr val="77B800"/>
                </a:solidFill>
              </a:rPr>
              <a:t> sett at de </a:t>
            </a:r>
            <a:r>
              <a:rPr lang="en-US" altLang="nb-NO" err="1">
                <a:solidFill>
                  <a:srgbClr val="77B800"/>
                </a:solidFill>
              </a:rPr>
              <a:t>får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nok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utfordringer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på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skolen</a:t>
            </a:r>
            <a:r>
              <a:rPr lang="en-US" altLang="nb-NO">
                <a:solidFill>
                  <a:srgbClr val="77B800"/>
                </a:solidFill>
              </a:rPr>
              <a:t>.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77B800"/>
                </a:solidFill>
              </a:rPr>
              <a:t>
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CF3B18"/>
                </a:solidFill>
              </a:rPr>
              <a:t>Rad:6 Kollone:4
Verdi:
3,86
</a:t>
            </a:r>
            <a:r>
              <a:rPr lang="en-US" altLang="nb-NO" err="1">
                <a:solidFill>
                  <a:srgbClr val="CF3B18"/>
                </a:solidFill>
              </a:rPr>
              <a:t>Situasjonsbilde</a:t>
            </a:r>
            <a:r>
              <a:rPr lang="en-US" altLang="nb-NO">
                <a:solidFill>
                  <a:srgbClr val="CF3B18"/>
                </a:solidFill>
              </a:rPr>
              <a:t>:
Standard </a:t>
            </a:r>
            <a:r>
              <a:rPr lang="en-US" altLang="nb-NO" err="1">
                <a:solidFill>
                  <a:srgbClr val="CF3B18"/>
                </a:solidFill>
              </a:rPr>
              <a:t>situasjonsbilde</a:t>
            </a:r>
            <a:r>
              <a:rPr lang="en-US" altLang="nb-NO">
                <a:solidFill>
                  <a:srgbClr val="CF3B18"/>
                </a:solidFill>
              </a:rPr>
              <a:t>
</a:t>
            </a:r>
            <a:r>
              <a:rPr lang="en-US" altLang="nb-NO" err="1">
                <a:solidFill>
                  <a:srgbClr val="CF3B18"/>
                </a:solidFill>
              </a:rPr>
              <a:t>Grenseverdier</a:t>
            </a:r>
            <a:r>
              <a:rPr lang="en-US" altLang="nb-NO">
                <a:solidFill>
                  <a:srgbClr val="CF3B18"/>
                </a:solidFill>
              </a:rPr>
              <a:t>:
1,0 </a:t>
            </a:r>
            <a:r>
              <a:rPr lang="en-US" altLang="nb-NO" err="1">
                <a:solidFill>
                  <a:srgbClr val="CF3B18"/>
                </a:solidFill>
              </a:rPr>
              <a:t>Beskrivelse</a:t>
            </a:r>
            <a:r>
              <a:rPr lang="en-US" altLang="nb-NO">
                <a:solidFill>
                  <a:srgbClr val="CF3B18"/>
                </a:solidFill>
              </a:rPr>
              <a:t>:
Det </a:t>
            </a:r>
            <a:r>
              <a:rPr lang="en-US" altLang="nb-NO" err="1">
                <a:solidFill>
                  <a:srgbClr val="CF3B18"/>
                </a:solidFill>
              </a:rPr>
              <a:t>finnes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elever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i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ditt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utvalg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mener</a:t>
            </a:r>
            <a:r>
              <a:rPr lang="en-US" altLang="nb-NO">
                <a:solidFill>
                  <a:srgbClr val="CF3B18"/>
                </a:solidFill>
              </a:rPr>
              <a:t> at de </a:t>
            </a:r>
            <a:r>
              <a:rPr lang="en-US" altLang="nb-NO" err="1">
                <a:solidFill>
                  <a:srgbClr val="CF3B18"/>
                </a:solidFill>
              </a:rPr>
              <a:t>får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nok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utfordringer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på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skolen</a:t>
            </a:r>
            <a:r>
              <a:rPr lang="en-US" altLang="nb-NO">
                <a:solidFill>
                  <a:srgbClr val="CF3B18"/>
                </a:solidFill>
              </a:rPr>
              <a:t>, men </a:t>
            </a:r>
            <a:r>
              <a:rPr lang="en-US" altLang="nb-NO" err="1">
                <a:solidFill>
                  <a:srgbClr val="CF3B18"/>
                </a:solidFill>
              </a:rPr>
              <a:t>en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bør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stille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spørsmål</a:t>
            </a:r>
            <a:r>
              <a:rPr lang="en-US" altLang="nb-NO">
                <a:solidFill>
                  <a:srgbClr val="CF3B18"/>
                </a:solidFill>
              </a:rPr>
              <a:t> med om det er for mange </a:t>
            </a:r>
            <a:r>
              <a:rPr lang="en-US" altLang="nb-NO" err="1">
                <a:solidFill>
                  <a:srgbClr val="CF3B18"/>
                </a:solidFill>
              </a:rPr>
              <a:t>elever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som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ikke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synes</a:t>
            </a:r>
            <a:r>
              <a:rPr lang="en-US" altLang="nb-NO">
                <a:solidFill>
                  <a:srgbClr val="CF3B18"/>
                </a:solidFill>
              </a:rPr>
              <a:t> de </a:t>
            </a:r>
            <a:r>
              <a:rPr lang="en-US" altLang="nb-NO" err="1">
                <a:solidFill>
                  <a:srgbClr val="CF3B18"/>
                </a:solidFill>
              </a:rPr>
              <a:t>får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nok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utfordringer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i</a:t>
            </a:r>
            <a:r>
              <a:rPr lang="en-US" altLang="nb-NO">
                <a:solidFill>
                  <a:srgbClr val="CF3B18"/>
                </a:solidFill>
              </a:rPr>
              <a:t> alle fag.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CF3B18"/>
                </a:solidFill>
              </a:rPr>
              <a:t>
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77B800"/>
                </a:solidFill>
              </a:rPr>
              <a:t>Rad:6 Kollone:5
Verdi:
4,40
</a:t>
            </a:r>
            <a:r>
              <a:rPr lang="en-US" altLang="nb-NO" err="1">
                <a:solidFill>
                  <a:srgbClr val="77B800"/>
                </a:solidFill>
              </a:rPr>
              <a:t>Situasjonsbilde</a:t>
            </a:r>
            <a:r>
              <a:rPr lang="en-US" altLang="nb-NO">
                <a:solidFill>
                  <a:srgbClr val="77B800"/>
                </a:solidFill>
              </a:rPr>
              <a:t>:
Standard </a:t>
            </a:r>
            <a:r>
              <a:rPr lang="en-US" altLang="nb-NO" err="1">
                <a:solidFill>
                  <a:srgbClr val="77B800"/>
                </a:solidFill>
              </a:rPr>
              <a:t>situasjonsbilde</a:t>
            </a:r>
            <a:r>
              <a:rPr lang="en-US" altLang="nb-NO">
                <a:solidFill>
                  <a:srgbClr val="77B800"/>
                </a:solidFill>
              </a:rPr>
              <a:t>
</a:t>
            </a:r>
            <a:r>
              <a:rPr lang="en-US" altLang="nb-NO" err="1">
                <a:solidFill>
                  <a:srgbClr val="77B800"/>
                </a:solidFill>
              </a:rPr>
              <a:t>Grenseverdier</a:t>
            </a:r>
            <a:r>
              <a:rPr lang="en-US" altLang="nb-NO">
                <a:solidFill>
                  <a:srgbClr val="77B800"/>
                </a:solidFill>
              </a:rPr>
              <a:t>:
1,0 </a:t>
            </a:r>
            <a:r>
              <a:rPr lang="en-US" altLang="nb-NO" err="1">
                <a:solidFill>
                  <a:srgbClr val="77B800"/>
                </a:solidFill>
              </a:rPr>
              <a:t>Beskrivelse</a:t>
            </a:r>
            <a:r>
              <a:rPr lang="en-US" altLang="nb-NO">
                <a:solidFill>
                  <a:srgbClr val="77B800"/>
                </a:solidFill>
              </a:rPr>
              <a:t>:
</a:t>
            </a:r>
            <a:r>
              <a:rPr lang="en-US" altLang="nb-NO" err="1">
                <a:solidFill>
                  <a:srgbClr val="77B800"/>
                </a:solidFill>
              </a:rPr>
              <a:t>Elevene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i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ditt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utvalg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mener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stort</a:t>
            </a:r>
            <a:r>
              <a:rPr lang="en-US" altLang="nb-NO">
                <a:solidFill>
                  <a:srgbClr val="77B800"/>
                </a:solidFill>
              </a:rPr>
              <a:t> sett at de </a:t>
            </a:r>
            <a:r>
              <a:rPr lang="en-US" altLang="nb-NO" err="1">
                <a:solidFill>
                  <a:srgbClr val="77B800"/>
                </a:solidFill>
              </a:rPr>
              <a:t>får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nok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utfordringer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på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skolen</a:t>
            </a:r>
            <a:r>
              <a:rPr lang="en-US" altLang="nb-NO">
                <a:solidFill>
                  <a:srgbClr val="77B800"/>
                </a:solidFill>
              </a:rPr>
              <a:t>.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77B800"/>
                </a:solidFill>
              </a:rPr>
              <a:t>
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F2BA38"/>
                </a:solidFill>
              </a:rPr>
              <a:t>Rad:6 Kollone:6
Verdi:
4,00
</a:t>
            </a:r>
            <a:r>
              <a:rPr lang="en-US" altLang="nb-NO" err="1">
                <a:solidFill>
                  <a:srgbClr val="F2BA38"/>
                </a:solidFill>
              </a:rPr>
              <a:t>Situasjonsbilde</a:t>
            </a:r>
            <a:r>
              <a:rPr lang="en-US" altLang="nb-NO">
                <a:solidFill>
                  <a:srgbClr val="F2BA38"/>
                </a:solidFill>
              </a:rPr>
              <a:t>:
Standard </a:t>
            </a:r>
            <a:r>
              <a:rPr lang="en-US" altLang="nb-NO" err="1">
                <a:solidFill>
                  <a:srgbClr val="F2BA38"/>
                </a:solidFill>
              </a:rPr>
              <a:t>situasjonsbilde</a:t>
            </a:r>
            <a:r>
              <a:rPr lang="en-US" altLang="nb-NO">
                <a:solidFill>
                  <a:srgbClr val="F2BA38"/>
                </a:solidFill>
              </a:rPr>
              <a:t>
</a:t>
            </a:r>
            <a:r>
              <a:rPr lang="en-US" altLang="nb-NO" err="1">
                <a:solidFill>
                  <a:srgbClr val="F2BA38"/>
                </a:solidFill>
              </a:rPr>
              <a:t>Grenseverdier</a:t>
            </a:r>
            <a:r>
              <a:rPr lang="en-US" altLang="nb-NO">
                <a:solidFill>
                  <a:srgbClr val="F2BA38"/>
                </a:solidFill>
              </a:rPr>
              <a:t>:
1,0 </a:t>
            </a:r>
            <a:r>
              <a:rPr lang="en-US" altLang="nb-NO" err="1">
                <a:solidFill>
                  <a:srgbClr val="F2BA38"/>
                </a:solidFill>
              </a:rPr>
              <a:t>Beskrivelse</a:t>
            </a:r>
            <a:r>
              <a:rPr lang="en-US" altLang="nb-NO">
                <a:solidFill>
                  <a:srgbClr val="F2BA38"/>
                </a:solidFill>
              </a:rPr>
              <a:t>:
</a:t>
            </a:r>
            <a:r>
              <a:rPr lang="en-US" altLang="nb-NO" err="1">
                <a:solidFill>
                  <a:srgbClr val="F2BA38"/>
                </a:solidFill>
              </a:rPr>
              <a:t>Noen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elever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i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ditt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utvalg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mener</a:t>
            </a:r>
            <a:r>
              <a:rPr lang="en-US" altLang="nb-NO">
                <a:solidFill>
                  <a:srgbClr val="F2BA38"/>
                </a:solidFill>
              </a:rPr>
              <a:t> at de </a:t>
            </a:r>
            <a:r>
              <a:rPr lang="en-US" altLang="nb-NO" err="1">
                <a:solidFill>
                  <a:srgbClr val="F2BA38"/>
                </a:solidFill>
              </a:rPr>
              <a:t>får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nok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utfordringer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på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skolen</a:t>
            </a:r>
            <a:r>
              <a:rPr lang="en-US" altLang="nb-NO">
                <a:solidFill>
                  <a:srgbClr val="F2BA38"/>
                </a:solidFill>
              </a:rPr>
              <a:t>, men det </a:t>
            </a:r>
            <a:r>
              <a:rPr lang="en-US" altLang="nb-NO" err="1">
                <a:solidFill>
                  <a:srgbClr val="F2BA38"/>
                </a:solidFill>
              </a:rPr>
              <a:t>finnes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en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liten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gruppe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elever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som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ikke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synes</a:t>
            </a:r>
            <a:r>
              <a:rPr lang="en-US" altLang="nb-NO">
                <a:solidFill>
                  <a:srgbClr val="F2BA38"/>
                </a:solidFill>
              </a:rPr>
              <a:t> de </a:t>
            </a:r>
            <a:r>
              <a:rPr lang="en-US" altLang="nb-NO" err="1">
                <a:solidFill>
                  <a:srgbClr val="F2BA38"/>
                </a:solidFill>
              </a:rPr>
              <a:t>får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nok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utfordringer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i</a:t>
            </a:r>
            <a:r>
              <a:rPr lang="en-US" altLang="nb-NO">
                <a:solidFill>
                  <a:srgbClr val="F2BA38"/>
                </a:solidFill>
              </a:rPr>
              <a:t> alle fag. </a:t>
            </a:r>
            <a:r>
              <a:rPr lang="en-US" altLang="nb-NO" err="1">
                <a:solidFill>
                  <a:srgbClr val="F2BA38"/>
                </a:solidFill>
              </a:rPr>
              <a:t>Resultatet</a:t>
            </a:r>
            <a:r>
              <a:rPr lang="en-US" altLang="nb-NO">
                <a:solidFill>
                  <a:srgbClr val="F2BA38"/>
                </a:solidFill>
              </a:rPr>
              <a:t> er </a:t>
            </a:r>
            <a:r>
              <a:rPr lang="en-US" altLang="nb-NO" err="1">
                <a:solidFill>
                  <a:srgbClr val="F2BA38"/>
                </a:solidFill>
              </a:rPr>
              <a:t>også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nærmere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rødt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nivå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enn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grønt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nivå</a:t>
            </a:r>
            <a:r>
              <a:rPr lang="en-US" altLang="nb-NO">
                <a:solidFill>
                  <a:srgbClr val="F2BA38"/>
                </a:solidFill>
              </a:rPr>
              <a:t>.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F2BA38"/>
                </a:solidFill>
              </a:rPr>
              <a:t>
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F2BA38"/>
                </a:solidFill>
              </a:rPr>
              <a:t>Rad:6 Kollone:7
Verdi:
4,08
</a:t>
            </a:r>
            <a:r>
              <a:rPr lang="en-US" altLang="nb-NO" err="1">
                <a:solidFill>
                  <a:srgbClr val="F2BA38"/>
                </a:solidFill>
              </a:rPr>
              <a:t>Situasjonsbilde</a:t>
            </a:r>
            <a:r>
              <a:rPr lang="en-US" altLang="nb-NO">
                <a:solidFill>
                  <a:srgbClr val="F2BA38"/>
                </a:solidFill>
              </a:rPr>
              <a:t>:
Standard </a:t>
            </a:r>
            <a:r>
              <a:rPr lang="en-US" altLang="nb-NO" err="1">
                <a:solidFill>
                  <a:srgbClr val="F2BA38"/>
                </a:solidFill>
              </a:rPr>
              <a:t>situasjonsbilde</a:t>
            </a:r>
            <a:r>
              <a:rPr lang="en-US" altLang="nb-NO">
                <a:solidFill>
                  <a:srgbClr val="F2BA38"/>
                </a:solidFill>
              </a:rPr>
              <a:t>
</a:t>
            </a:r>
            <a:r>
              <a:rPr lang="en-US" altLang="nb-NO" err="1">
                <a:solidFill>
                  <a:srgbClr val="F2BA38"/>
                </a:solidFill>
              </a:rPr>
              <a:t>Grenseverdier</a:t>
            </a:r>
            <a:r>
              <a:rPr lang="en-US" altLang="nb-NO">
                <a:solidFill>
                  <a:srgbClr val="F2BA38"/>
                </a:solidFill>
              </a:rPr>
              <a:t>:
1,0 </a:t>
            </a:r>
            <a:r>
              <a:rPr lang="en-US" altLang="nb-NO" err="1">
                <a:solidFill>
                  <a:srgbClr val="F2BA38"/>
                </a:solidFill>
              </a:rPr>
              <a:t>Beskrivelse</a:t>
            </a:r>
            <a:r>
              <a:rPr lang="en-US" altLang="nb-NO">
                <a:solidFill>
                  <a:srgbClr val="F2BA38"/>
                </a:solidFill>
              </a:rPr>
              <a:t>:
</a:t>
            </a:r>
            <a:r>
              <a:rPr lang="en-US" altLang="nb-NO" err="1">
                <a:solidFill>
                  <a:srgbClr val="F2BA38"/>
                </a:solidFill>
              </a:rPr>
              <a:t>Noen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elever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i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ditt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utvalg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mener</a:t>
            </a:r>
            <a:r>
              <a:rPr lang="en-US" altLang="nb-NO">
                <a:solidFill>
                  <a:srgbClr val="F2BA38"/>
                </a:solidFill>
              </a:rPr>
              <a:t> at de </a:t>
            </a:r>
            <a:r>
              <a:rPr lang="en-US" altLang="nb-NO" err="1">
                <a:solidFill>
                  <a:srgbClr val="F2BA38"/>
                </a:solidFill>
              </a:rPr>
              <a:t>får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nok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utfordringer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på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skolen</a:t>
            </a:r>
            <a:r>
              <a:rPr lang="en-US" altLang="nb-NO">
                <a:solidFill>
                  <a:srgbClr val="F2BA38"/>
                </a:solidFill>
              </a:rPr>
              <a:t>, men det </a:t>
            </a:r>
            <a:r>
              <a:rPr lang="en-US" altLang="nb-NO" err="1">
                <a:solidFill>
                  <a:srgbClr val="F2BA38"/>
                </a:solidFill>
              </a:rPr>
              <a:t>finnes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en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liten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gruppe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elever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som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ikke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synes</a:t>
            </a:r>
            <a:r>
              <a:rPr lang="en-US" altLang="nb-NO">
                <a:solidFill>
                  <a:srgbClr val="F2BA38"/>
                </a:solidFill>
              </a:rPr>
              <a:t> de </a:t>
            </a:r>
            <a:r>
              <a:rPr lang="en-US" altLang="nb-NO" err="1">
                <a:solidFill>
                  <a:srgbClr val="F2BA38"/>
                </a:solidFill>
              </a:rPr>
              <a:t>får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nok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utfordringer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i</a:t>
            </a:r>
            <a:r>
              <a:rPr lang="en-US" altLang="nb-NO">
                <a:solidFill>
                  <a:srgbClr val="F2BA38"/>
                </a:solidFill>
              </a:rPr>
              <a:t> alle fag. </a:t>
            </a:r>
            <a:r>
              <a:rPr lang="en-US" altLang="nb-NO" err="1">
                <a:solidFill>
                  <a:srgbClr val="F2BA38"/>
                </a:solidFill>
              </a:rPr>
              <a:t>Resultatet</a:t>
            </a:r>
            <a:r>
              <a:rPr lang="en-US" altLang="nb-NO">
                <a:solidFill>
                  <a:srgbClr val="F2BA38"/>
                </a:solidFill>
              </a:rPr>
              <a:t> er </a:t>
            </a:r>
            <a:r>
              <a:rPr lang="en-US" altLang="nb-NO" err="1">
                <a:solidFill>
                  <a:srgbClr val="F2BA38"/>
                </a:solidFill>
              </a:rPr>
              <a:t>også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nærmere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rødt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nivå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enn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grønt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nivå</a:t>
            </a:r>
            <a:r>
              <a:rPr lang="en-US" altLang="nb-NO">
                <a:solidFill>
                  <a:srgbClr val="F2BA38"/>
                </a:solidFill>
              </a:rPr>
              <a:t>.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F2BA38"/>
                </a:solidFill>
              </a:rPr>
              <a:t>
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EEE254"/>
                </a:solidFill>
              </a:rPr>
              <a:t>Rad:6 Kollone:8
Verdi:
4,27
</a:t>
            </a:r>
            <a:r>
              <a:rPr lang="en-US" altLang="nb-NO" err="1">
                <a:solidFill>
                  <a:srgbClr val="EEE254"/>
                </a:solidFill>
              </a:rPr>
              <a:t>Situasjonsbilde</a:t>
            </a:r>
            <a:r>
              <a:rPr lang="en-US" altLang="nb-NO">
                <a:solidFill>
                  <a:srgbClr val="EEE254"/>
                </a:solidFill>
              </a:rPr>
              <a:t>:
Standard </a:t>
            </a:r>
            <a:r>
              <a:rPr lang="en-US" altLang="nb-NO" err="1">
                <a:solidFill>
                  <a:srgbClr val="EEE254"/>
                </a:solidFill>
              </a:rPr>
              <a:t>situasjonsbilde</a:t>
            </a:r>
            <a:r>
              <a:rPr lang="en-US" altLang="nb-NO">
                <a:solidFill>
                  <a:srgbClr val="EEE254"/>
                </a:solidFill>
              </a:rPr>
              <a:t>
</a:t>
            </a:r>
            <a:r>
              <a:rPr lang="en-US" altLang="nb-NO" err="1">
                <a:solidFill>
                  <a:srgbClr val="EEE254"/>
                </a:solidFill>
              </a:rPr>
              <a:t>Grenseverdier</a:t>
            </a:r>
            <a:r>
              <a:rPr lang="en-US" altLang="nb-NO">
                <a:solidFill>
                  <a:srgbClr val="EEE254"/>
                </a:solidFill>
              </a:rPr>
              <a:t>:
1,0 </a:t>
            </a:r>
            <a:r>
              <a:rPr lang="en-US" altLang="nb-NO" err="1">
                <a:solidFill>
                  <a:srgbClr val="EEE254"/>
                </a:solidFill>
              </a:rPr>
              <a:t>Beskrivelse</a:t>
            </a:r>
            <a:r>
              <a:rPr lang="en-US" altLang="nb-NO">
                <a:solidFill>
                  <a:srgbClr val="EEE254"/>
                </a:solidFill>
              </a:rPr>
              <a:t>:
Mange </a:t>
            </a:r>
            <a:r>
              <a:rPr lang="en-US" altLang="nb-NO" err="1">
                <a:solidFill>
                  <a:srgbClr val="EEE254"/>
                </a:solidFill>
              </a:rPr>
              <a:t>elever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i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ditt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utvalg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mener</a:t>
            </a:r>
            <a:r>
              <a:rPr lang="en-US" altLang="nb-NO">
                <a:solidFill>
                  <a:srgbClr val="EEE254"/>
                </a:solidFill>
              </a:rPr>
              <a:t> at de </a:t>
            </a:r>
            <a:r>
              <a:rPr lang="en-US" altLang="nb-NO" err="1">
                <a:solidFill>
                  <a:srgbClr val="EEE254"/>
                </a:solidFill>
              </a:rPr>
              <a:t>får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nok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utfordringer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på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skolen</a:t>
            </a:r>
            <a:r>
              <a:rPr lang="en-US" altLang="nb-NO">
                <a:solidFill>
                  <a:srgbClr val="EEE254"/>
                </a:solidFill>
              </a:rPr>
              <a:t>, men det </a:t>
            </a:r>
            <a:r>
              <a:rPr lang="en-US" altLang="nb-NO" err="1">
                <a:solidFill>
                  <a:srgbClr val="EEE254"/>
                </a:solidFill>
              </a:rPr>
              <a:t>finnes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en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liten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gruppe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elever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som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ikke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synes</a:t>
            </a:r>
            <a:r>
              <a:rPr lang="en-US" altLang="nb-NO">
                <a:solidFill>
                  <a:srgbClr val="EEE254"/>
                </a:solidFill>
              </a:rPr>
              <a:t> de </a:t>
            </a:r>
            <a:r>
              <a:rPr lang="en-US" altLang="nb-NO" err="1">
                <a:solidFill>
                  <a:srgbClr val="EEE254"/>
                </a:solidFill>
              </a:rPr>
              <a:t>får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nok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utfordringer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i</a:t>
            </a:r>
            <a:r>
              <a:rPr lang="en-US" altLang="nb-NO">
                <a:solidFill>
                  <a:srgbClr val="EEE254"/>
                </a:solidFill>
              </a:rPr>
              <a:t> alle fag. </a:t>
            </a:r>
            <a:r>
              <a:rPr lang="en-US" altLang="nb-NO" err="1">
                <a:solidFill>
                  <a:srgbClr val="EEE254"/>
                </a:solidFill>
              </a:rPr>
              <a:t>Resultatet</a:t>
            </a:r>
            <a:r>
              <a:rPr lang="en-US" altLang="nb-NO">
                <a:solidFill>
                  <a:srgbClr val="EEE254"/>
                </a:solidFill>
              </a:rPr>
              <a:t> er </a:t>
            </a:r>
            <a:r>
              <a:rPr lang="en-US" altLang="nb-NO" err="1">
                <a:solidFill>
                  <a:srgbClr val="EEE254"/>
                </a:solidFill>
              </a:rPr>
              <a:t>likevel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nærmere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grønt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nivå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enn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rødt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nivå</a:t>
            </a:r>
            <a:r>
              <a:rPr lang="en-US" altLang="nb-NO">
                <a:solidFill>
                  <a:srgbClr val="EEE254"/>
                </a:solidFill>
              </a:rPr>
              <a:t>.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EEE254"/>
                </a:solidFill>
              </a:rPr>
              <a:t>
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77B800"/>
                </a:solidFill>
              </a:rPr>
              <a:t>Rad:7 Kollone:2
Verdi:
3,89
</a:t>
            </a:r>
            <a:r>
              <a:rPr lang="en-US" altLang="nb-NO" err="1">
                <a:solidFill>
                  <a:srgbClr val="77B800"/>
                </a:solidFill>
              </a:rPr>
              <a:t>Situasjonsbilde</a:t>
            </a:r>
            <a:r>
              <a:rPr lang="en-US" altLang="nb-NO">
                <a:solidFill>
                  <a:srgbClr val="77B800"/>
                </a:solidFill>
              </a:rPr>
              <a:t>:
Standard </a:t>
            </a:r>
            <a:r>
              <a:rPr lang="en-US" altLang="nb-NO" err="1">
                <a:solidFill>
                  <a:srgbClr val="77B800"/>
                </a:solidFill>
              </a:rPr>
              <a:t>situasjonsbilde</a:t>
            </a:r>
            <a:r>
              <a:rPr lang="en-US" altLang="nb-NO">
                <a:solidFill>
                  <a:srgbClr val="77B800"/>
                </a:solidFill>
              </a:rPr>
              <a:t>
</a:t>
            </a:r>
            <a:r>
              <a:rPr lang="en-US" altLang="nb-NO" err="1">
                <a:solidFill>
                  <a:srgbClr val="77B800"/>
                </a:solidFill>
              </a:rPr>
              <a:t>Grenseverdier</a:t>
            </a:r>
            <a:r>
              <a:rPr lang="en-US" altLang="nb-NO">
                <a:solidFill>
                  <a:srgbClr val="77B800"/>
                </a:solidFill>
              </a:rPr>
              <a:t>:
1,0 </a:t>
            </a:r>
            <a:r>
              <a:rPr lang="en-US" altLang="nb-NO" err="1">
                <a:solidFill>
                  <a:srgbClr val="77B800"/>
                </a:solidFill>
              </a:rPr>
              <a:t>Beskrivelse</a:t>
            </a:r>
            <a:r>
              <a:rPr lang="en-US" altLang="nb-NO">
                <a:solidFill>
                  <a:srgbClr val="77B800"/>
                </a:solidFill>
              </a:rPr>
              <a:t>:
</a:t>
            </a:r>
            <a:r>
              <a:rPr lang="en-US" altLang="nb-NO" err="1">
                <a:solidFill>
                  <a:srgbClr val="77B800"/>
                </a:solidFill>
              </a:rPr>
              <a:t>Elevene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i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ditt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utvalg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synes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stort</a:t>
            </a:r>
            <a:r>
              <a:rPr lang="en-US" altLang="nb-NO">
                <a:solidFill>
                  <a:srgbClr val="77B800"/>
                </a:solidFill>
              </a:rPr>
              <a:t> sett at det de </a:t>
            </a:r>
            <a:r>
              <a:rPr lang="en-US" altLang="nb-NO" err="1">
                <a:solidFill>
                  <a:srgbClr val="77B800"/>
                </a:solidFill>
              </a:rPr>
              <a:t>lærer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på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skolen</a:t>
            </a:r>
            <a:r>
              <a:rPr lang="en-US" altLang="nb-NO">
                <a:solidFill>
                  <a:srgbClr val="77B800"/>
                </a:solidFill>
              </a:rPr>
              <a:t> er </a:t>
            </a:r>
            <a:r>
              <a:rPr lang="en-US" altLang="nb-NO" err="1">
                <a:solidFill>
                  <a:srgbClr val="77B800"/>
                </a:solidFill>
              </a:rPr>
              <a:t>viktig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og</a:t>
            </a:r>
            <a:r>
              <a:rPr lang="en-US" altLang="nb-NO">
                <a:solidFill>
                  <a:srgbClr val="77B800"/>
                </a:solidFill>
              </a:rPr>
              <a:t> at de </a:t>
            </a:r>
            <a:r>
              <a:rPr lang="en-US" altLang="nb-NO" err="1">
                <a:solidFill>
                  <a:srgbClr val="77B800"/>
                </a:solidFill>
              </a:rPr>
              <a:t>kommer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til</a:t>
            </a:r>
            <a:r>
              <a:rPr lang="en-US" altLang="nb-NO">
                <a:solidFill>
                  <a:srgbClr val="77B800"/>
                </a:solidFill>
              </a:rPr>
              <a:t> å </a:t>
            </a:r>
            <a:r>
              <a:rPr lang="en-US" altLang="nb-NO" err="1">
                <a:solidFill>
                  <a:srgbClr val="77B800"/>
                </a:solidFill>
              </a:rPr>
              <a:t>få</a:t>
            </a:r>
            <a:r>
              <a:rPr lang="en-US" altLang="nb-NO">
                <a:solidFill>
                  <a:srgbClr val="77B800"/>
                </a:solidFill>
              </a:rPr>
              <a:t> bruk for det </a:t>
            </a:r>
            <a:r>
              <a:rPr lang="en-US" altLang="nb-NO" err="1">
                <a:solidFill>
                  <a:srgbClr val="77B800"/>
                </a:solidFill>
              </a:rPr>
              <a:t>senere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i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livet</a:t>
            </a:r>
            <a:r>
              <a:rPr lang="en-US" altLang="nb-NO">
                <a:solidFill>
                  <a:srgbClr val="77B800"/>
                </a:solidFill>
              </a:rPr>
              <a:t>.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77B800"/>
                </a:solidFill>
              </a:rPr>
              <a:t>
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77B800"/>
                </a:solidFill>
              </a:rPr>
              <a:t>Rad:7 Kollone:3
Verdi:
4,03
</a:t>
            </a:r>
            <a:r>
              <a:rPr lang="en-US" altLang="nb-NO" err="1">
                <a:solidFill>
                  <a:srgbClr val="77B800"/>
                </a:solidFill>
              </a:rPr>
              <a:t>Situasjonsbilde</a:t>
            </a:r>
            <a:r>
              <a:rPr lang="en-US" altLang="nb-NO">
                <a:solidFill>
                  <a:srgbClr val="77B800"/>
                </a:solidFill>
              </a:rPr>
              <a:t>:
Standard </a:t>
            </a:r>
            <a:r>
              <a:rPr lang="en-US" altLang="nb-NO" err="1">
                <a:solidFill>
                  <a:srgbClr val="77B800"/>
                </a:solidFill>
              </a:rPr>
              <a:t>situasjonsbilde</a:t>
            </a:r>
            <a:r>
              <a:rPr lang="en-US" altLang="nb-NO">
                <a:solidFill>
                  <a:srgbClr val="77B800"/>
                </a:solidFill>
              </a:rPr>
              <a:t>
</a:t>
            </a:r>
            <a:r>
              <a:rPr lang="en-US" altLang="nb-NO" err="1">
                <a:solidFill>
                  <a:srgbClr val="77B800"/>
                </a:solidFill>
              </a:rPr>
              <a:t>Grenseverdier</a:t>
            </a:r>
            <a:r>
              <a:rPr lang="en-US" altLang="nb-NO">
                <a:solidFill>
                  <a:srgbClr val="77B800"/>
                </a:solidFill>
              </a:rPr>
              <a:t>:
1,0 </a:t>
            </a:r>
            <a:r>
              <a:rPr lang="en-US" altLang="nb-NO" err="1">
                <a:solidFill>
                  <a:srgbClr val="77B800"/>
                </a:solidFill>
              </a:rPr>
              <a:t>Beskrivelse</a:t>
            </a:r>
            <a:r>
              <a:rPr lang="en-US" altLang="nb-NO">
                <a:solidFill>
                  <a:srgbClr val="77B800"/>
                </a:solidFill>
              </a:rPr>
              <a:t>:
</a:t>
            </a:r>
            <a:r>
              <a:rPr lang="en-US" altLang="nb-NO" err="1">
                <a:solidFill>
                  <a:srgbClr val="77B800"/>
                </a:solidFill>
              </a:rPr>
              <a:t>Elevene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i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ditt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utvalg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synes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stort</a:t>
            </a:r>
            <a:r>
              <a:rPr lang="en-US" altLang="nb-NO">
                <a:solidFill>
                  <a:srgbClr val="77B800"/>
                </a:solidFill>
              </a:rPr>
              <a:t> sett at det de </a:t>
            </a:r>
            <a:r>
              <a:rPr lang="en-US" altLang="nb-NO" err="1">
                <a:solidFill>
                  <a:srgbClr val="77B800"/>
                </a:solidFill>
              </a:rPr>
              <a:t>lærer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på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skolen</a:t>
            </a:r>
            <a:r>
              <a:rPr lang="en-US" altLang="nb-NO">
                <a:solidFill>
                  <a:srgbClr val="77B800"/>
                </a:solidFill>
              </a:rPr>
              <a:t> er </a:t>
            </a:r>
            <a:r>
              <a:rPr lang="en-US" altLang="nb-NO" err="1">
                <a:solidFill>
                  <a:srgbClr val="77B800"/>
                </a:solidFill>
              </a:rPr>
              <a:t>viktig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og</a:t>
            </a:r>
            <a:r>
              <a:rPr lang="en-US" altLang="nb-NO">
                <a:solidFill>
                  <a:srgbClr val="77B800"/>
                </a:solidFill>
              </a:rPr>
              <a:t> at de </a:t>
            </a:r>
            <a:r>
              <a:rPr lang="en-US" altLang="nb-NO" err="1">
                <a:solidFill>
                  <a:srgbClr val="77B800"/>
                </a:solidFill>
              </a:rPr>
              <a:t>kommer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til</a:t>
            </a:r>
            <a:r>
              <a:rPr lang="en-US" altLang="nb-NO">
                <a:solidFill>
                  <a:srgbClr val="77B800"/>
                </a:solidFill>
              </a:rPr>
              <a:t> å </a:t>
            </a:r>
            <a:r>
              <a:rPr lang="en-US" altLang="nb-NO" err="1">
                <a:solidFill>
                  <a:srgbClr val="77B800"/>
                </a:solidFill>
              </a:rPr>
              <a:t>få</a:t>
            </a:r>
            <a:r>
              <a:rPr lang="en-US" altLang="nb-NO">
                <a:solidFill>
                  <a:srgbClr val="77B800"/>
                </a:solidFill>
              </a:rPr>
              <a:t> bruk for det </a:t>
            </a:r>
            <a:r>
              <a:rPr lang="en-US" altLang="nb-NO" err="1">
                <a:solidFill>
                  <a:srgbClr val="77B800"/>
                </a:solidFill>
              </a:rPr>
              <a:t>senere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i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livet</a:t>
            </a:r>
            <a:r>
              <a:rPr lang="en-US" altLang="nb-NO">
                <a:solidFill>
                  <a:srgbClr val="77B800"/>
                </a:solidFill>
              </a:rPr>
              <a:t>.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77B800"/>
                </a:solidFill>
              </a:rPr>
              <a:t>
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CF3B18"/>
                </a:solidFill>
              </a:rPr>
              <a:t>Rad:7 Kollone:4
Verdi:
3,19
</a:t>
            </a:r>
            <a:r>
              <a:rPr lang="en-US" altLang="nb-NO" err="1">
                <a:solidFill>
                  <a:srgbClr val="CF3B18"/>
                </a:solidFill>
              </a:rPr>
              <a:t>Situasjonsbilde</a:t>
            </a:r>
            <a:r>
              <a:rPr lang="en-US" altLang="nb-NO">
                <a:solidFill>
                  <a:srgbClr val="CF3B18"/>
                </a:solidFill>
              </a:rPr>
              <a:t>:
Standard </a:t>
            </a:r>
            <a:r>
              <a:rPr lang="en-US" altLang="nb-NO" err="1">
                <a:solidFill>
                  <a:srgbClr val="CF3B18"/>
                </a:solidFill>
              </a:rPr>
              <a:t>situasjonsbilde</a:t>
            </a:r>
            <a:r>
              <a:rPr lang="en-US" altLang="nb-NO">
                <a:solidFill>
                  <a:srgbClr val="CF3B18"/>
                </a:solidFill>
              </a:rPr>
              <a:t>
</a:t>
            </a:r>
            <a:r>
              <a:rPr lang="en-US" altLang="nb-NO" err="1">
                <a:solidFill>
                  <a:srgbClr val="CF3B18"/>
                </a:solidFill>
              </a:rPr>
              <a:t>Grenseverdier</a:t>
            </a:r>
            <a:r>
              <a:rPr lang="en-US" altLang="nb-NO">
                <a:solidFill>
                  <a:srgbClr val="CF3B18"/>
                </a:solidFill>
              </a:rPr>
              <a:t>:
1,0 </a:t>
            </a:r>
            <a:r>
              <a:rPr lang="en-US" altLang="nb-NO" err="1">
                <a:solidFill>
                  <a:srgbClr val="CF3B18"/>
                </a:solidFill>
              </a:rPr>
              <a:t>Beskrivelse</a:t>
            </a:r>
            <a:r>
              <a:rPr lang="en-US" altLang="nb-NO">
                <a:solidFill>
                  <a:srgbClr val="CF3B18"/>
                </a:solidFill>
              </a:rPr>
              <a:t>:
Det </a:t>
            </a:r>
            <a:r>
              <a:rPr lang="en-US" altLang="nb-NO" err="1">
                <a:solidFill>
                  <a:srgbClr val="CF3B18"/>
                </a:solidFill>
              </a:rPr>
              <a:t>finnes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elever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i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ditt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utvalg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som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synes</a:t>
            </a:r>
            <a:r>
              <a:rPr lang="en-US" altLang="nb-NO">
                <a:solidFill>
                  <a:srgbClr val="CF3B18"/>
                </a:solidFill>
              </a:rPr>
              <a:t> at det de </a:t>
            </a:r>
            <a:r>
              <a:rPr lang="en-US" altLang="nb-NO" err="1">
                <a:solidFill>
                  <a:srgbClr val="CF3B18"/>
                </a:solidFill>
              </a:rPr>
              <a:t>lærer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på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skolen</a:t>
            </a:r>
            <a:r>
              <a:rPr lang="en-US" altLang="nb-NO">
                <a:solidFill>
                  <a:srgbClr val="CF3B18"/>
                </a:solidFill>
              </a:rPr>
              <a:t> er </a:t>
            </a:r>
            <a:r>
              <a:rPr lang="en-US" altLang="nb-NO" err="1">
                <a:solidFill>
                  <a:srgbClr val="CF3B18"/>
                </a:solidFill>
              </a:rPr>
              <a:t>viktig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og</a:t>
            </a:r>
            <a:r>
              <a:rPr lang="en-US" altLang="nb-NO">
                <a:solidFill>
                  <a:srgbClr val="CF3B18"/>
                </a:solidFill>
              </a:rPr>
              <a:t> at de </a:t>
            </a:r>
            <a:r>
              <a:rPr lang="en-US" altLang="nb-NO" err="1">
                <a:solidFill>
                  <a:srgbClr val="CF3B18"/>
                </a:solidFill>
              </a:rPr>
              <a:t>kommer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til</a:t>
            </a:r>
            <a:r>
              <a:rPr lang="en-US" altLang="nb-NO">
                <a:solidFill>
                  <a:srgbClr val="CF3B18"/>
                </a:solidFill>
              </a:rPr>
              <a:t> å </a:t>
            </a:r>
            <a:r>
              <a:rPr lang="en-US" altLang="nb-NO" err="1">
                <a:solidFill>
                  <a:srgbClr val="CF3B18"/>
                </a:solidFill>
              </a:rPr>
              <a:t>få</a:t>
            </a:r>
            <a:r>
              <a:rPr lang="en-US" altLang="nb-NO">
                <a:solidFill>
                  <a:srgbClr val="CF3B18"/>
                </a:solidFill>
              </a:rPr>
              <a:t> bruk for det </a:t>
            </a:r>
            <a:r>
              <a:rPr lang="en-US" altLang="nb-NO" err="1">
                <a:solidFill>
                  <a:srgbClr val="CF3B18"/>
                </a:solidFill>
              </a:rPr>
              <a:t>senere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i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livet</a:t>
            </a:r>
            <a:r>
              <a:rPr lang="en-US" altLang="nb-NO">
                <a:solidFill>
                  <a:srgbClr val="CF3B18"/>
                </a:solidFill>
              </a:rPr>
              <a:t>, men </a:t>
            </a:r>
            <a:r>
              <a:rPr lang="en-US" altLang="nb-NO" err="1">
                <a:solidFill>
                  <a:srgbClr val="CF3B18"/>
                </a:solidFill>
              </a:rPr>
              <a:t>en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bør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stille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spørsmål</a:t>
            </a:r>
            <a:r>
              <a:rPr lang="en-US" altLang="nb-NO">
                <a:solidFill>
                  <a:srgbClr val="CF3B18"/>
                </a:solidFill>
              </a:rPr>
              <a:t> med om det er for mange </a:t>
            </a:r>
            <a:r>
              <a:rPr lang="en-US" altLang="nb-NO" err="1">
                <a:solidFill>
                  <a:srgbClr val="CF3B18"/>
                </a:solidFill>
              </a:rPr>
              <a:t>elever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som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ikke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synes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dette</a:t>
            </a:r>
            <a:r>
              <a:rPr lang="en-US" altLang="nb-NO">
                <a:solidFill>
                  <a:srgbClr val="CF3B18"/>
                </a:solidFill>
              </a:rPr>
              <a:t>.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CF3B18"/>
                </a:solidFill>
              </a:rPr>
              <a:t>
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77B800"/>
                </a:solidFill>
              </a:rPr>
              <a:t>Rad:7 Kollone:5
Verdi:
4,20
</a:t>
            </a:r>
            <a:r>
              <a:rPr lang="en-US" altLang="nb-NO" err="1">
                <a:solidFill>
                  <a:srgbClr val="77B800"/>
                </a:solidFill>
              </a:rPr>
              <a:t>Situasjonsbilde</a:t>
            </a:r>
            <a:r>
              <a:rPr lang="en-US" altLang="nb-NO">
                <a:solidFill>
                  <a:srgbClr val="77B800"/>
                </a:solidFill>
              </a:rPr>
              <a:t>:
Standard </a:t>
            </a:r>
            <a:r>
              <a:rPr lang="en-US" altLang="nb-NO" err="1">
                <a:solidFill>
                  <a:srgbClr val="77B800"/>
                </a:solidFill>
              </a:rPr>
              <a:t>situasjonsbilde</a:t>
            </a:r>
            <a:r>
              <a:rPr lang="en-US" altLang="nb-NO">
                <a:solidFill>
                  <a:srgbClr val="77B800"/>
                </a:solidFill>
              </a:rPr>
              <a:t>
</a:t>
            </a:r>
            <a:r>
              <a:rPr lang="en-US" altLang="nb-NO" err="1">
                <a:solidFill>
                  <a:srgbClr val="77B800"/>
                </a:solidFill>
              </a:rPr>
              <a:t>Grenseverdier</a:t>
            </a:r>
            <a:r>
              <a:rPr lang="en-US" altLang="nb-NO">
                <a:solidFill>
                  <a:srgbClr val="77B800"/>
                </a:solidFill>
              </a:rPr>
              <a:t>:
1,0 </a:t>
            </a:r>
            <a:r>
              <a:rPr lang="en-US" altLang="nb-NO" err="1">
                <a:solidFill>
                  <a:srgbClr val="77B800"/>
                </a:solidFill>
              </a:rPr>
              <a:t>Beskrivelse</a:t>
            </a:r>
            <a:r>
              <a:rPr lang="en-US" altLang="nb-NO">
                <a:solidFill>
                  <a:srgbClr val="77B800"/>
                </a:solidFill>
              </a:rPr>
              <a:t>:
</a:t>
            </a:r>
            <a:r>
              <a:rPr lang="en-US" altLang="nb-NO" err="1">
                <a:solidFill>
                  <a:srgbClr val="77B800"/>
                </a:solidFill>
              </a:rPr>
              <a:t>Elevene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i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ditt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utvalg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synes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stort</a:t>
            </a:r>
            <a:r>
              <a:rPr lang="en-US" altLang="nb-NO">
                <a:solidFill>
                  <a:srgbClr val="77B800"/>
                </a:solidFill>
              </a:rPr>
              <a:t> sett at det de </a:t>
            </a:r>
            <a:r>
              <a:rPr lang="en-US" altLang="nb-NO" err="1">
                <a:solidFill>
                  <a:srgbClr val="77B800"/>
                </a:solidFill>
              </a:rPr>
              <a:t>lærer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på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skolen</a:t>
            </a:r>
            <a:r>
              <a:rPr lang="en-US" altLang="nb-NO">
                <a:solidFill>
                  <a:srgbClr val="77B800"/>
                </a:solidFill>
              </a:rPr>
              <a:t> er </a:t>
            </a:r>
            <a:r>
              <a:rPr lang="en-US" altLang="nb-NO" err="1">
                <a:solidFill>
                  <a:srgbClr val="77B800"/>
                </a:solidFill>
              </a:rPr>
              <a:t>viktig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og</a:t>
            </a:r>
            <a:r>
              <a:rPr lang="en-US" altLang="nb-NO">
                <a:solidFill>
                  <a:srgbClr val="77B800"/>
                </a:solidFill>
              </a:rPr>
              <a:t> at de </a:t>
            </a:r>
            <a:r>
              <a:rPr lang="en-US" altLang="nb-NO" err="1">
                <a:solidFill>
                  <a:srgbClr val="77B800"/>
                </a:solidFill>
              </a:rPr>
              <a:t>kommer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til</a:t>
            </a:r>
            <a:r>
              <a:rPr lang="en-US" altLang="nb-NO">
                <a:solidFill>
                  <a:srgbClr val="77B800"/>
                </a:solidFill>
              </a:rPr>
              <a:t> å </a:t>
            </a:r>
            <a:r>
              <a:rPr lang="en-US" altLang="nb-NO" err="1">
                <a:solidFill>
                  <a:srgbClr val="77B800"/>
                </a:solidFill>
              </a:rPr>
              <a:t>få</a:t>
            </a:r>
            <a:r>
              <a:rPr lang="en-US" altLang="nb-NO">
                <a:solidFill>
                  <a:srgbClr val="77B800"/>
                </a:solidFill>
              </a:rPr>
              <a:t> bruk for det </a:t>
            </a:r>
            <a:r>
              <a:rPr lang="en-US" altLang="nb-NO" err="1">
                <a:solidFill>
                  <a:srgbClr val="77B800"/>
                </a:solidFill>
              </a:rPr>
              <a:t>senere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i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livet</a:t>
            </a:r>
            <a:r>
              <a:rPr lang="en-US" altLang="nb-NO">
                <a:solidFill>
                  <a:srgbClr val="77B800"/>
                </a:solidFill>
              </a:rPr>
              <a:t>.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77B800"/>
                </a:solidFill>
              </a:rPr>
              <a:t>
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77B800"/>
                </a:solidFill>
              </a:rPr>
              <a:t>Rad:7 Kollone:6
Verdi:
4,29
</a:t>
            </a:r>
            <a:r>
              <a:rPr lang="en-US" altLang="nb-NO" err="1">
                <a:solidFill>
                  <a:srgbClr val="77B800"/>
                </a:solidFill>
              </a:rPr>
              <a:t>Situasjonsbilde</a:t>
            </a:r>
            <a:r>
              <a:rPr lang="en-US" altLang="nb-NO">
                <a:solidFill>
                  <a:srgbClr val="77B800"/>
                </a:solidFill>
              </a:rPr>
              <a:t>:
Standard </a:t>
            </a:r>
            <a:r>
              <a:rPr lang="en-US" altLang="nb-NO" err="1">
                <a:solidFill>
                  <a:srgbClr val="77B800"/>
                </a:solidFill>
              </a:rPr>
              <a:t>situasjonsbilde</a:t>
            </a:r>
            <a:r>
              <a:rPr lang="en-US" altLang="nb-NO">
                <a:solidFill>
                  <a:srgbClr val="77B800"/>
                </a:solidFill>
              </a:rPr>
              <a:t>
</a:t>
            </a:r>
            <a:r>
              <a:rPr lang="en-US" altLang="nb-NO" err="1">
                <a:solidFill>
                  <a:srgbClr val="77B800"/>
                </a:solidFill>
              </a:rPr>
              <a:t>Grenseverdier</a:t>
            </a:r>
            <a:r>
              <a:rPr lang="en-US" altLang="nb-NO">
                <a:solidFill>
                  <a:srgbClr val="77B800"/>
                </a:solidFill>
              </a:rPr>
              <a:t>:
1,0 </a:t>
            </a:r>
            <a:r>
              <a:rPr lang="en-US" altLang="nb-NO" err="1">
                <a:solidFill>
                  <a:srgbClr val="77B800"/>
                </a:solidFill>
              </a:rPr>
              <a:t>Beskrivelse</a:t>
            </a:r>
            <a:r>
              <a:rPr lang="en-US" altLang="nb-NO">
                <a:solidFill>
                  <a:srgbClr val="77B800"/>
                </a:solidFill>
              </a:rPr>
              <a:t>:
</a:t>
            </a:r>
            <a:r>
              <a:rPr lang="en-US" altLang="nb-NO" err="1">
                <a:solidFill>
                  <a:srgbClr val="77B800"/>
                </a:solidFill>
              </a:rPr>
              <a:t>Elevene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i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ditt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utvalg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synes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stort</a:t>
            </a:r>
            <a:r>
              <a:rPr lang="en-US" altLang="nb-NO">
                <a:solidFill>
                  <a:srgbClr val="77B800"/>
                </a:solidFill>
              </a:rPr>
              <a:t> sett at det de </a:t>
            </a:r>
            <a:r>
              <a:rPr lang="en-US" altLang="nb-NO" err="1">
                <a:solidFill>
                  <a:srgbClr val="77B800"/>
                </a:solidFill>
              </a:rPr>
              <a:t>lærer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på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skolen</a:t>
            </a:r>
            <a:r>
              <a:rPr lang="en-US" altLang="nb-NO">
                <a:solidFill>
                  <a:srgbClr val="77B800"/>
                </a:solidFill>
              </a:rPr>
              <a:t> er </a:t>
            </a:r>
            <a:r>
              <a:rPr lang="en-US" altLang="nb-NO" err="1">
                <a:solidFill>
                  <a:srgbClr val="77B800"/>
                </a:solidFill>
              </a:rPr>
              <a:t>viktig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og</a:t>
            </a:r>
            <a:r>
              <a:rPr lang="en-US" altLang="nb-NO">
                <a:solidFill>
                  <a:srgbClr val="77B800"/>
                </a:solidFill>
              </a:rPr>
              <a:t> at de </a:t>
            </a:r>
            <a:r>
              <a:rPr lang="en-US" altLang="nb-NO" err="1">
                <a:solidFill>
                  <a:srgbClr val="77B800"/>
                </a:solidFill>
              </a:rPr>
              <a:t>kommer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til</a:t>
            </a:r>
            <a:r>
              <a:rPr lang="en-US" altLang="nb-NO">
                <a:solidFill>
                  <a:srgbClr val="77B800"/>
                </a:solidFill>
              </a:rPr>
              <a:t> å </a:t>
            </a:r>
            <a:r>
              <a:rPr lang="en-US" altLang="nb-NO" err="1">
                <a:solidFill>
                  <a:srgbClr val="77B800"/>
                </a:solidFill>
              </a:rPr>
              <a:t>få</a:t>
            </a:r>
            <a:r>
              <a:rPr lang="en-US" altLang="nb-NO">
                <a:solidFill>
                  <a:srgbClr val="77B800"/>
                </a:solidFill>
              </a:rPr>
              <a:t> bruk for det </a:t>
            </a:r>
            <a:r>
              <a:rPr lang="en-US" altLang="nb-NO" err="1">
                <a:solidFill>
                  <a:srgbClr val="77B800"/>
                </a:solidFill>
              </a:rPr>
              <a:t>senere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i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livet</a:t>
            </a:r>
            <a:r>
              <a:rPr lang="en-US" altLang="nb-NO">
                <a:solidFill>
                  <a:srgbClr val="77B800"/>
                </a:solidFill>
              </a:rPr>
              <a:t>.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77B800"/>
                </a:solidFill>
              </a:rPr>
              <a:t>
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77B800"/>
                </a:solidFill>
              </a:rPr>
              <a:t>Rad:7 Kollone:7
Verdi:
4,30
</a:t>
            </a:r>
            <a:r>
              <a:rPr lang="en-US" altLang="nb-NO" err="1">
                <a:solidFill>
                  <a:srgbClr val="77B800"/>
                </a:solidFill>
              </a:rPr>
              <a:t>Situasjonsbilde</a:t>
            </a:r>
            <a:r>
              <a:rPr lang="en-US" altLang="nb-NO">
                <a:solidFill>
                  <a:srgbClr val="77B800"/>
                </a:solidFill>
              </a:rPr>
              <a:t>:
Standard </a:t>
            </a:r>
            <a:r>
              <a:rPr lang="en-US" altLang="nb-NO" err="1">
                <a:solidFill>
                  <a:srgbClr val="77B800"/>
                </a:solidFill>
              </a:rPr>
              <a:t>situasjonsbilde</a:t>
            </a:r>
            <a:r>
              <a:rPr lang="en-US" altLang="nb-NO">
                <a:solidFill>
                  <a:srgbClr val="77B800"/>
                </a:solidFill>
              </a:rPr>
              <a:t>
</a:t>
            </a:r>
            <a:r>
              <a:rPr lang="en-US" altLang="nb-NO" err="1">
                <a:solidFill>
                  <a:srgbClr val="77B800"/>
                </a:solidFill>
              </a:rPr>
              <a:t>Grenseverdier</a:t>
            </a:r>
            <a:r>
              <a:rPr lang="en-US" altLang="nb-NO">
                <a:solidFill>
                  <a:srgbClr val="77B800"/>
                </a:solidFill>
              </a:rPr>
              <a:t>:
1,0 </a:t>
            </a:r>
            <a:r>
              <a:rPr lang="en-US" altLang="nb-NO" err="1">
                <a:solidFill>
                  <a:srgbClr val="77B800"/>
                </a:solidFill>
              </a:rPr>
              <a:t>Beskrivelse</a:t>
            </a:r>
            <a:r>
              <a:rPr lang="en-US" altLang="nb-NO">
                <a:solidFill>
                  <a:srgbClr val="77B800"/>
                </a:solidFill>
              </a:rPr>
              <a:t>:
</a:t>
            </a:r>
            <a:r>
              <a:rPr lang="en-US" altLang="nb-NO" err="1">
                <a:solidFill>
                  <a:srgbClr val="77B800"/>
                </a:solidFill>
              </a:rPr>
              <a:t>Elevene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i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ditt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utvalg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synes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stort</a:t>
            </a:r>
            <a:r>
              <a:rPr lang="en-US" altLang="nb-NO">
                <a:solidFill>
                  <a:srgbClr val="77B800"/>
                </a:solidFill>
              </a:rPr>
              <a:t> sett at det de </a:t>
            </a:r>
            <a:r>
              <a:rPr lang="en-US" altLang="nb-NO" err="1">
                <a:solidFill>
                  <a:srgbClr val="77B800"/>
                </a:solidFill>
              </a:rPr>
              <a:t>lærer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på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skolen</a:t>
            </a:r>
            <a:r>
              <a:rPr lang="en-US" altLang="nb-NO">
                <a:solidFill>
                  <a:srgbClr val="77B800"/>
                </a:solidFill>
              </a:rPr>
              <a:t> er </a:t>
            </a:r>
            <a:r>
              <a:rPr lang="en-US" altLang="nb-NO" err="1">
                <a:solidFill>
                  <a:srgbClr val="77B800"/>
                </a:solidFill>
              </a:rPr>
              <a:t>viktig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og</a:t>
            </a:r>
            <a:r>
              <a:rPr lang="en-US" altLang="nb-NO">
                <a:solidFill>
                  <a:srgbClr val="77B800"/>
                </a:solidFill>
              </a:rPr>
              <a:t> at de </a:t>
            </a:r>
            <a:r>
              <a:rPr lang="en-US" altLang="nb-NO" err="1">
                <a:solidFill>
                  <a:srgbClr val="77B800"/>
                </a:solidFill>
              </a:rPr>
              <a:t>kommer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til</a:t>
            </a:r>
            <a:r>
              <a:rPr lang="en-US" altLang="nb-NO">
                <a:solidFill>
                  <a:srgbClr val="77B800"/>
                </a:solidFill>
              </a:rPr>
              <a:t> å </a:t>
            </a:r>
            <a:r>
              <a:rPr lang="en-US" altLang="nb-NO" err="1">
                <a:solidFill>
                  <a:srgbClr val="77B800"/>
                </a:solidFill>
              </a:rPr>
              <a:t>få</a:t>
            </a:r>
            <a:r>
              <a:rPr lang="en-US" altLang="nb-NO">
                <a:solidFill>
                  <a:srgbClr val="77B800"/>
                </a:solidFill>
              </a:rPr>
              <a:t> bruk for det </a:t>
            </a:r>
            <a:r>
              <a:rPr lang="en-US" altLang="nb-NO" err="1">
                <a:solidFill>
                  <a:srgbClr val="77B800"/>
                </a:solidFill>
              </a:rPr>
              <a:t>senere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i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livet</a:t>
            </a:r>
            <a:r>
              <a:rPr lang="en-US" altLang="nb-NO">
                <a:solidFill>
                  <a:srgbClr val="77B800"/>
                </a:solidFill>
              </a:rPr>
              <a:t>.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77B800"/>
                </a:solidFill>
              </a:rPr>
              <a:t>
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77B800"/>
                </a:solidFill>
              </a:rPr>
              <a:t>Rad:7 Kollone:8
Verdi:
4,15
</a:t>
            </a:r>
            <a:r>
              <a:rPr lang="en-US" altLang="nb-NO" err="1">
                <a:solidFill>
                  <a:srgbClr val="77B800"/>
                </a:solidFill>
              </a:rPr>
              <a:t>Situasjonsbilde</a:t>
            </a:r>
            <a:r>
              <a:rPr lang="en-US" altLang="nb-NO">
                <a:solidFill>
                  <a:srgbClr val="77B800"/>
                </a:solidFill>
              </a:rPr>
              <a:t>:
Standard </a:t>
            </a:r>
            <a:r>
              <a:rPr lang="en-US" altLang="nb-NO" err="1">
                <a:solidFill>
                  <a:srgbClr val="77B800"/>
                </a:solidFill>
              </a:rPr>
              <a:t>situasjonsbilde</a:t>
            </a:r>
            <a:r>
              <a:rPr lang="en-US" altLang="nb-NO">
                <a:solidFill>
                  <a:srgbClr val="77B800"/>
                </a:solidFill>
              </a:rPr>
              <a:t>
</a:t>
            </a:r>
            <a:r>
              <a:rPr lang="en-US" altLang="nb-NO" err="1">
                <a:solidFill>
                  <a:srgbClr val="77B800"/>
                </a:solidFill>
              </a:rPr>
              <a:t>Grenseverdier</a:t>
            </a:r>
            <a:r>
              <a:rPr lang="en-US" altLang="nb-NO">
                <a:solidFill>
                  <a:srgbClr val="77B800"/>
                </a:solidFill>
              </a:rPr>
              <a:t>:
1,0 </a:t>
            </a:r>
            <a:r>
              <a:rPr lang="en-US" altLang="nb-NO" err="1">
                <a:solidFill>
                  <a:srgbClr val="77B800"/>
                </a:solidFill>
              </a:rPr>
              <a:t>Beskrivelse</a:t>
            </a:r>
            <a:r>
              <a:rPr lang="en-US" altLang="nb-NO">
                <a:solidFill>
                  <a:srgbClr val="77B800"/>
                </a:solidFill>
              </a:rPr>
              <a:t>:
</a:t>
            </a:r>
            <a:r>
              <a:rPr lang="en-US" altLang="nb-NO" err="1">
                <a:solidFill>
                  <a:srgbClr val="77B800"/>
                </a:solidFill>
              </a:rPr>
              <a:t>Elevene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i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ditt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utvalg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synes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stort</a:t>
            </a:r>
            <a:r>
              <a:rPr lang="en-US" altLang="nb-NO">
                <a:solidFill>
                  <a:srgbClr val="77B800"/>
                </a:solidFill>
              </a:rPr>
              <a:t> sett at det de </a:t>
            </a:r>
            <a:r>
              <a:rPr lang="en-US" altLang="nb-NO" err="1">
                <a:solidFill>
                  <a:srgbClr val="77B800"/>
                </a:solidFill>
              </a:rPr>
              <a:t>lærer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på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skolen</a:t>
            </a:r>
            <a:r>
              <a:rPr lang="en-US" altLang="nb-NO">
                <a:solidFill>
                  <a:srgbClr val="77B800"/>
                </a:solidFill>
              </a:rPr>
              <a:t> er </a:t>
            </a:r>
            <a:r>
              <a:rPr lang="en-US" altLang="nb-NO" err="1">
                <a:solidFill>
                  <a:srgbClr val="77B800"/>
                </a:solidFill>
              </a:rPr>
              <a:t>viktig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og</a:t>
            </a:r>
            <a:r>
              <a:rPr lang="en-US" altLang="nb-NO">
                <a:solidFill>
                  <a:srgbClr val="77B800"/>
                </a:solidFill>
              </a:rPr>
              <a:t> at de </a:t>
            </a:r>
            <a:r>
              <a:rPr lang="en-US" altLang="nb-NO" err="1">
                <a:solidFill>
                  <a:srgbClr val="77B800"/>
                </a:solidFill>
              </a:rPr>
              <a:t>kommer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til</a:t>
            </a:r>
            <a:r>
              <a:rPr lang="en-US" altLang="nb-NO">
                <a:solidFill>
                  <a:srgbClr val="77B800"/>
                </a:solidFill>
              </a:rPr>
              <a:t> å </a:t>
            </a:r>
            <a:r>
              <a:rPr lang="en-US" altLang="nb-NO" err="1">
                <a:solidFill>
                  <a:srgbClr val="77B800"/>
                </a:solidFill>
              </a:rPr>
              <a:t>få</a:t>
            </a:r>
            <a:r>
              <a:rPr lang="en-US" altLang="nb-NO">
                <a:solidFill>
                  <a:srgbClr val="77B800"/>
                </a:solidFill>
              </a:rPr>
              <a:t> bruk for det </a:t>
            </a:r>
            <a:r>
              <a:rPr lang="en-US" altLang="nb-NO" err="1">
                <a:solidFill>
                  <a:srgbClr val="77B800"/>
                </a:solidFill>
              </a:rPr>
              <a:t>senere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i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livet</a:t>
            </a:r>
            <a:r>
              <a:rPr lang="en-US" altLang="nb-NO">
                <a:solidFill>
                  <a:srgbClr val="77B800"/>
                </a:solidFill>
              </a:rPr>
              <a:t>.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77B800"/>
                </a:solidFill>
              </a:rPr>
              <a:t>
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77B800"/>
                </a:solidFill>
              </a:rPr>
              <a:t>Rad:9 Kollone:2
Verdi:
4,38
</a:t>
            </a:r>
            <a:r>
              <a:rPr lang="en-US" altLang="nb-NO" err="1">
                <a:solidFill>
                  <a:srgbClr val="77B800"/>
                </a:solidFill>
              </a:rPr>
              <a:t>Situasjonsbilde</a:t>
            </a:r>
            <a:r>
              <a:rPr lang="en-US" altLang="nb-NO">
                <a:solidFill>
                  <a:srgbClr val="77B800"/>
                </a:solidFill>
              </a:rPr>
              <a:t>:
Standard </a:t>
            </a:r>
            <a:r>
              <a:rPr lang="en-US" altLang="nb-NO" err="1">
                <a:solidFill>
                  <a:srgbClr val="77B800"/>
                </a:solidFill>
              </a:rPr>
              <a:t>situasjonsbilde</a:t>
            </a:r>
            <a:r>
              <a:rPr lang="en-US" altLang="nb-NO">
                <a:solidFill>
                  <a:srgbClr val="77B800"/>
                </a:solidFill>
              </a:rPr>
              <a:t>
</a:t>
            </a:r>
            <a:r>
              <a:rPr lang="en-US" altLang="nb-NO" err="1">
                <a:solidFill>
                  <a:srgbClr val="77B800"/>
                </a:solidFill>
              </a:rPr>
              <a:t>Grenseverdier</a:t>
            </a:r>
            <a:r>
              <a:rPr lang="en-US" altLang="nb-NO">
                <a:solidFill>
                  <a:srgbClr val="77B800"/>
                </a:solidFill>
              </a:rPr>
              <a:t>:
1,0 </a:t>
            </a:r>
            <a:r>
              <a:rPr lang="en-US" altLang="nb-NO" err="1">
                <a:solidFill>
                  <a:srgbClr val="77B800"/>
                </a:solidFill>
              </a:rPr>
              <a:t>Beskrivelse</a:t>
            </a:r>
            <a:r>
              <a:rPr lang="en-US" altLang="nb-NO">
                <a:solidFill>
                  <a:srgbClr val="77B800"/>
                </a:solidFill>
              </a:rPr>
              <a:t>:
</a:t>
            </a:r>
            <a:r>
              <a:rPr lang="en-US" altLang="nb-NO" err="1">
                <a:solidFill>
                  <a:srgbClr val="77B800"/>
                </a:solidFill>
              </a:rPr>
              <a:t>Elevene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i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ditt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utvalg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sier</a:t>
            </a:r>
            <a:r>
              <a:rPr lang="en-US" altLang="nb-NO">
                <a:solidFill>
                  <a:srgbClr val="77B800"/>
                </a:solidFill>
              </a:rPr>
              <a:t> de </a:t>
            </a:r>
            <a:r>
              <a:rPr lang="en-US" altLang="nb-NO" err="1">
                <a:solidFill>
                  <a:srgbClr val="77B800"/>
                </a:solidFill>
              </a:rPr>
              <a:t>trives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godt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på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skolen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og</a:t>
            </a:r>
            <a:r>
              <a:rPr lang="en-US" altLang="nb-NO">
                <a:solidFill>
                  <a:srgbClr val="77B800"/>
                </a:solidFill>
              </a:rPr>
              <a:t> at de </a:t>
            </a:r>
            <a:r>
              <a:rPr lang="en-US" altLang="nb-NO" err="1">
                <a:solidFill>
                  <a:srgbClr val="77B800"/>
                </a:solidFill>
              </a:rPr>
              <a:t>har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noen</a:t>
            </a:r>
            <a:r>
              <a:rPr lang="en-US" altLang="nb-NO">
                <a:solidFill>
                  <a:srgbClr val="77B800"/>
                </a:solidFill>
              </a:rPr>
              <a:t> å </a:t>
            </a:r>
            <a:r>
              <a:rPr lang="en-US" altLang="nb-NO" err="1">
                <a:solidFill>
                  <a:srgbClr val="77B800"/>
                </a:solidFill>
              </a:rPr>
              <a:t>være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sammen</a:t>
            </a:r>
            <a:r>
              <a:rPr lang="en-US" altLang="nb-NO">
                <a:solidFill>
                  <a:srgbClr val="77B800"/>
                </a:solidFill>
              </a:rPr>
              <a:t> med </a:t>
            </a:r>
            <a:r>
              <a:rPr lang="en-US" altLang="nb-NO" err="1">
                <a:solidFill>
                  <a:srgbClr val="77B800"/>
                </a:solidFill>
              </a:rPr>
              <a:t>i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friminuttene</a:t>
            </a:r>
            <a:r>
              <a:rPr lang="en-US" altLang="nb-NO">
                <a:solidFill>
                  <a:srgbClr val="77B800"/>
                </a:solidFill>
              </a:rPr>
              <a:t>.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77B800"/>
                </a:solidFill>
              </a:rPr>
              <a:t>
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77B800"/>
                </a:solidFill>
              </a:rPr>
              <a:t>Rad:9 Kollone:3
Verdi:
4,33
</a:t>
            </a:r>
            <a:r>
              <a:rPr lang="en-US" altLang="nb-NO" err="1">
                <a:solidFill>
                  <a:srgbClr val="77B800"/>
                </a:solidFill>
              </a:rPr>
              <a:t>Situasjonsbilde</a:t>
            </a:r>
            <a:r>
              <a:rPr lang="en-US" altLang="nb-NO">
                <a:solidFill>
                  <a:srgbClr val="77B800"/>
                </a:solidFill>
              </a:rPr>
              <a:t>:
Standard </a:t>
            </a:r>
            <a:r>
              <a:rPr lang="en-US" altLang="nb-NO" err="1">
                <a:solidFill>
                  <a:srgbClr val="77B800"/>
                </a:solidFill>
              </a:rPr>
              <a:t>situasjonsbilde</a:t>
            </a:r>
            <a:r>
              <a:rPr lang="en-US" altLang="nb-NO">
                <a:solidFill>
                  <a:srgbClr val="77B800"/>
                </a:solidFill>
              </a:rPr>
              <a:t>
</a:t>
            </a:r>
            <a:r>
              <a:rPr lang="en-US" altLang="nb-NO" err="1">
                <a:solidFill>
                  <a:srgbClr val="77B800"/>
                </a:solidFill>
              </a:rPr>
              <a:t>Grenseverdier</a:t>
            </a:r>
            <a:r>
              <a:rPr lang="en-US" altLang="nb-NO">
                <a:solidFill>
                  <a:srgbClr val="77B800"/>
                </a:solidFill>
              </a:rPr>
              <a:t>:
1,0 </a:t>
            </a:r>
            <a:r>
              <a:rPr lang="en-US" altLang="nb-NO" err="1">
                <a:solidFill>
                  <a:srgbClr val="77B800"/>
                </a:solidFill>
              </a:rPr>
              <a:t>Beskrivelse</a:t>
            </a:r>
            <a:r>
              <a:rPr lang="en-US" altLang="nb-NO">
                <a:solidFill>
                  <a:srgbClr val="77B800"/>
                </a:solidFill>
              </a:rPr>
              <a:t>:
</a:t>
            </a:r>
            <a:r>
              <a:rPr lang="en-US" altLang="nb-NO" err="1">
                <a:solidFill>
                  <a:srgbClr val="77B800"/>
                </a:solidFill>
              </a:rPr>
              <a:t>Elevene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i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ditt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utvalg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sier</a:t>
            </a:r>
            <a:r>
              <a:rPr lang="en-US" altLang="nb-NO">
                <a:solidFill>
                  <a:srgbClr val="77B800"/>
                </a:solidFill>
              </a:rPr>
              <a:t> de </a:t>
            </a:r>
            <a:r>
              <a:rPr lang="en-US" altLang="nb-NO" err="1">
                <a:solidFill>
                  <a:srgbClr val="77B800"/>
                </a:solidFill>
              </a:rPr>
              <a:t>trives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godt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på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skolen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og</a:t>
            </a:r>
            <a:r>
              <a:rPr lang="en-US" altLang="nb-NO">
                <a:solidFill>
                  <a:srgbClr val="77B800"/>
                </a:solidFill>
              </a:rPr>
              <a:t> at de </a:t>
            </a:r>
            <a:r>
              <a:rPr lang="en-US" altLang="nb-NO" err="1">
                <a:solidFill>
                  <a:srgbClr val="77B800"/>
                </a:solidFill>
              </a:rPr>
              <a:t>har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noen</a:t>
            </a:r>
            <a:r>
              <a:rPr lang="en-US" altLang="nb-NO">
                <a:solidFill>
                  <a:srgbClr val="77B800"/>
                </a:solidFill>
              </a:rPr>
              <a:t> å </a:t>
            </a:r>
            <a:r>
              <a:rPr lang="en-US" altLang="nb-NO" err="1">
                <a:solidFill>
                  <a:srgbClr val="77B800"/>
                </a:solidFill>
              </a:rPr>
              <a:t>være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sammen</a:t>
            </a:r>
            <a:r>
              <a:rPr lang="en-US" altLang="nb-NO">
                <a:solidFill>
                  <a:srgbClr val="77B800"/>
                </a:solidFill>
              </a:rPr>
              <a:t> med </a:t>
            </a:r>
            <a:r>
              <a:rPr lang="en-US" altLang="nb-NO" err="1">
                <a:solidFill>
                  <a:srgbClr val="77B800"/>
                </a:solidFill>
              </a:rPr>
              <a:t>i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friminuttene</a:t>
            </a:r>
            <a:r>
              <a:rPr lang="en-US" altLang="nb-NO">
                <a:solidFill>
                  <a:srgbClr val="77B800"/>
                </a:solidFill>
              </a:rPr>
              <a:t>.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77B800"/>
                </a:solidFill>
              </a:rPr>
              <a:t>
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EEE254"/>
                </a:solidFill>
              </a:rPr>
              <a:t>Rad:9 Kollone:4
Verdi:
4,00
</a:t>
            </a:r>
            <a:r>
              <a:rPr lang="en-US" altLang="nb-NO" err="1">
                <a:solidFill>
                  <a:srgbClr val="EEE254"/>
                </a:solidFill>
              </a:rPr>
              <a:t>Situasjonsbilde</a:t>
            </a:r>
            <a:r>
              <a:rPr lang="en-US" altLang="nb-NO">
                <a:solidFill>
                  <a:srgbClr val="EEE254"/>
                </a:solidFill>
              </a:rPr>
              <a:t>:
Standard </a:t>
            </a:r>
            <a:r>
              <a:rPr lang="en-US" altLang="nb-NO" err="1">
                <a:solidFill>
                  <a:srgbClr val="EEE254"/>
                </a:solidFill>
              </a:rPr>
              <a:t>situasjonsbilde</a:t>
            </a:r>
            <a:r>
              <a:rPr lang="en-US" altLang="nb-NO">
                <a:solidFill>
                  <a:srgbClr val="EEE254"/>
                </a:solidFill>
              </a:rPr>
              <a:t>
</a:t>
            </a:r>
            <a:r>
              <a:rPr lang="en-US" altLang="nb-NO" err="1">
                <a:solidFill>
                  <a:srgbClr val="EEE254"/>
                </a:solidFill>
              </a:rPr>
              <a:t>Grenseverdier</a:t>
            </a:r>
            <a:r>
              <a:rPr lang="en-US" altLang="nb-NO">
                <a:solidFill>
                  <a:srgbClr val="EEE254"/>
                </a:solidFill>
              </a:rPr>
              <a:t>:
1,0 </a:t>
            </a:r>
            <a:r>
              <a:rPr lang="en-US" altLang="nb-NO" err="1">
                <a:solidFill>
                  <a:srgbClr val="EEE254"/>
                </a:solidFill>
              </a:rPr>
              <a:t>Beskrivelse</a:t>
            </a:r>
            <a:r>
              <a:rPr lang="en-US" altLang="nb-NO">
                <a:solidFill>
                  <a:srgbClr val="EEE254"/>
                </a:solidFill>
              </a:rPr>
              <a:t>:
Mange </a:t>
            </a:r>
            <a:r>
              <a:rPr lang="en-US" altLang="nb-NO" err="1">
                <a:solidFill>
                  <a:srgbClr val="EEE254"/>
                </a:solidFill>
              </a:rPr>
              <a:t>elever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i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ditt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utvalg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sier</a:t>
            </a:r>
            <a:r>
              <a:rPr lang="en-US" altLang="nb-NO">
                <a:solidFill>
                  <a:srgbClr val="EEE254"/>
                </a:solidFill>
              </a:rPr>
              <a:t> at de </a:t>
            </a:r>
            <a:r>
              <a:rPr lang="en-US" altLang="nb-NO" err="1">
                <a:solidFill>
                  <a:srgbClr val="EEE254"/>
                </a:solidFill>
              </a:rPr>
              <a:t>trives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godt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på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skolen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og</a:t>
            </a:r>
            <a:r>
              <a:rPr lang="en-US" altLang="nb-NO">
                <a:solidFill>
                  <a:srgbClr val="EEE254"/>
                </a:solidFill>
              </a:rPr>
              <a:t> at de </a:t>
            </a:r>
            <a:r>
              <a:rPr lang="en-US" altLang="nb-NO" err="1">
                <a:solidFill>
                  <a:srgbClr val="EEE254"/>
                </a:solidFill>
              </a:rPr>
              <a:t>har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noen</a:t>
            </a:r>
            <a:r>
              <a:rPr lang="en-US" altLang="nb-NO">
                <a:solidFill>
                  <a:srgbClr val="EEE254"/>
                </a:solidFill>
              </a:rPr>
              <a:t> å </a:t>
            </a:r>
            <a:r>
              <a:rPr lang="en-US" altLang="nb-NO" err="1">
                <a:solidFill>
                  <a:srgbClr val="EEE254"/>
                </a:solidFill>
              </a:rPr>
              <a:t>være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sammen</a:t>
            </a:r>
            <a:r>
              <a:rPr lang="en-US" altLang="nb-NO">
                <a:solidFill>
                  <a:srgbClr val="EEE254"/>
                </a:solidFill>
              </a:rPr>
              <a:t> med </a:t>
            </a:r>
            <a:r>
              <a:rPr lang="en-US" altLang="nb-NO" err="1">
                <a:solidFill>
                  <a:srgbClr val="EEE254"/>
                </a:solidFill>
              </a:rPr>
              <a:t>i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friminuttene</a:t>
            </a:r>
            <a:r>
              <a:rPr lang="en-US" altLang="nb-NO">
                <a:solidFill>
                  <a:srgbClr val="EEE254"/>
                </a:solidFill>
              </a:rPr>
              <a:t>, men det </a:t>
            </a:r>
            <a:r>
              <a:rPr lang="en-US" altLang="nb-NO" err="1">
                <a:solidFill>
                  <a:srgbClr val="EEE254"/>
                </a:solidFill>
              </a:rPr>
              <a:t>finnes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en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liten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gruppe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elever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som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ikke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trives</a:t>
            </a:r>
            <a:r>
              <a:rPr lang="en-US" altLang="nb-NO">
                <a:solidFill>
                  <a:srgbClr val="EEE254"/>
                </a:solidFill>
              </a:rPr>
              <a:t> like </a:t>
            </a:r>
            <a:r>
              <a:rPr lang="en-US" altLang="nb-NO" err="1">
                <a:solidFill>
                  <a:srgbClr val="EEE254"/>
                </a:solidFill>
              </a:rPr>
              <a:t>godt</a:t>
            </a:r>
            <a:r>
              <a:rPr lang="en-US" altLang="nb-NO">
                <a:solidFill>
                  <a:srgbClr val="EEE254"/>
                </a:solidFill>
              </a:rPr>
              <a:t>. </a:t>
            </a:r>
            <a:r>
              <a:rPr lang="en-US" altLang="nb-NO" err="1">
                <a:solidFill>
                  <a:srgbClr val="EEE254"/>
                </a:solidFill>
              </a:rPr>
              <a:t>Resultatet</a:t>
            </a:r>
            <a:r>
              <a:rPr lang="en-US" altLang="nb-NO">
                <a:solidFill>
                  <a:srgbClr val="EEE254"/>
                </a:solidFill>
              </a:rPr>
              <a:t> er </a:t>
            </a:r>
            <a:r>
              <a:rPr lang="en-US" altLang="nb-NO" err="1">
                <a:solidFill>
                  <a:srgbClr val="EEE254"/>
                </a:solidFill>
              </a:rPr>
              <a:t>likevel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nærmere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grønt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nivå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enn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rødt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nivå</a:t>
            </a:r>
            <a:r>
              <a:rPr lang="en-US" altLang="nb-NO">
                <a:solidFill>
                  <a:srgbClr val="EEE254"/>
                </a:solidFill>
              </a:rPr>
              <a:t>.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EEE254"/>
                </a:solidFill>
              </a:rPr>
              <a:t>
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77B800"/>
                </a:solidFill>
              </a:rPr>
              <a:t>Rad:9 Kollone:5
Verdi:
4,60
</a:t>
            </a:r>
            <a:r>
              <a:rPr lang="en-US" altLang="nb-NO" err="1">
                <a:solidFill>
                  <a:srgbClr val="77B800"/>
                </a:solidFill>
              </a:rPr>
              <a:t>Situasjonsbilde</a:t>
            </a:r>
            <a:r>
              <a:rPr lang="en-US" altLang="nb-NO">
                <a:solidFill>
                  <a:srgbClr val="77B800"/>
                </a:solidFill>
              </a:rPr>
              <a:t>:
Standard </a:t>
            </a:r>
            <a:r>
              <a:rPr lang="en-US" altLang="nb-NO" err="1">
                <a:solidFill>
                  <a:srgbClr val="77B800"/>
                </a:solidFill>
              </a:rPr>
              <a:t>situasjonsbilde</a:t>
            </a:r>
            <a:r>
              <a:rPr lang="en-US" altLang="nb-NO">
                <a:solidFill>
                  <a:srgbClr val="77B800"/>
                </a:solidFill>
              </a:rPr>
              <a:t>
</a:t>
            </a:r>
            <a:r>
              <a:rPr lang="en-US" altLang="nb-NO" err="1">
                <a:solidFill>
                  <a:srgbClr val="77B800"/>
                </a:solidFill>
              </a:rPr>
              <a:t>Grenseverdier</a:t>
            </a:r>
            <a:r>
              <a:rPr lang="en-US" altLang="nb-NO">
                <a:solidFill>
                  <a:srgbClr val="77B800"/>
                </a:solidFill>
              </a:rPr>
              <a:t>:
1,0 </a:t>
            </a:r>
            <a:r>
              <a:rPr lang="en-US" altLang="nb-NO" err="1">
                <a:solidFill>
                  <a:srgbClr val="77B800"/>
                </a:solidFill>
              </a:rPr>
              <a:t>Beskrivelse</a:t>
            </a:r>
            <a:r>
              <a:rPr lang="en-US" altLang="nb-NO">
                <a:solidFill>
                  <a:srgbClr val="77B800"/>
                </a:solidFill>
              </a:rPr>
              <a:t>:
</a:t>
            </a:r>
            <a:r>
              <a:rPr lang="en-US" altLang="nb-NO" err="1">
                <a:solidFill>
                  <a:srgbClr val="77B800"/>
                </a:solidFill>
              </a:rPr>
              <a:t>Elevene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i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ditt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utvalg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sier</a:t>
            </a:r>
            <a:r>
              <a:rPr lang="en-US" altLang="nb-NO">
                <a:solidFill>
                  <a:srgbClr val="77B800"/>
                </a:solidFill>
              </a:rPr>
              <a:t> de </a:t>
            </a:r>
            <a:r>
              <a:rPr lang="en-US" altLang="nb-NO" err="1">
                <a:solidFill>
                  <a:srgbClr val="77B800"/>
                </a:solidFill>
              </a:rPr>
              <a:t>trives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godt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på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skolen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og</a:t>
            </a:r>
            <a:r>
              <a:rPr lang="en-US" altLang="nb-NO">
                <a:solidFill>
                  <a:srgbClr val="77B800"/>
                </a:solidFill>
              </a:rPr>
              <a:t> at de </a:t>
            </a:r>
            <a:r>
              <a:rPr lang="en-US" altLang="nb-NO" err="1">
                <a:solidFill>
                  <a:srgbClr val="77B800"/>
                </a:solidFill>
              </a:rPr>
              <a:t>har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noen</a:t>
            </a:r>
            <a:r>
              <a:rPr lang="en-US" altLang="nb-NO">
                <a:solidFill>
                  <a:srgbClr val="77B800"/>
                </a:solidFill>
              </a:rPr>
              <a:t> å </a:t>
            </a:r>
            <a:r>
              <a:rPr lang="en-US" altLang="nb-NO" err="1">
                <a:solidFill>
                  <a:srgbClr val="77B800"/>
                </a:solidFill>
              </a:rPr>
              <a:t>være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sammen</a:t>
            </a:r>
            <a:r>
              <a:rPr lang="en-US" altLang="nb-NO">
                <a:solidFill>
                  <a:srgbClr val="77B800"/>
                </a:solidFill>
              </a:rPr>
              <a:t> med </a:t>
            </a:r>
            <a:r>
              <a:rPr lang="en-US" altLang="nb-NO" err="1">
                <a:solidFill>
                  <a:srgbClr val="77B800"/>
                </a:solidFill>
              </a:rPr>
              <a:t>i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friminuttene</a:t>
            </a:r>
            <a:r>
              <a:rPr lang="en-US" altLang="nb-NO">
                <a:solidFill>
                  <a:srgbClr val="77B800"/>
                </a:solidFill>
              </a:rPr>
              <a:t>.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77B800"/>
                </a:solidFill>
              </a:rPr>
              <a:t>
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77B800"/>
                </a:solidFill>
              </a:rPr>
              <a:t>Rad:9 Kollone:6
Verdi:
4,13
</a:t>
            </a:r>
            <a:r>
              <a:rPr lang="en-US" altLang="nb-NO" err="1">
                <a:solidFill>
                  <a:srgbClr val="77B800"/>
                </a:solidFill>
              </a:rPr>
              <a:t>Situasjonsbilde</a:t>
            </a:r>
            <a:r>
              <a:rPr lang="en-US" altLang="nb-NO">
                <a:solidFill>
                  <a:srgbClr val="77B800"/>
                </a:solidFill>
              </a:rPr>
              <a:t>:
Standard </a:t>
            </a:r>
            <a:r>
              <a:rPr lang="en-US" altLang="nb-NO" err="1">
                <a:solidFill>
                  <a:srgbClr val="77B800"/>
                </a:solidFill>
              </a:rPr>
              <a:t>situasjonsbilde</a:t>
            </a:r>
            <a:r>
              <a:rPr lang="en-US" altLang="nb-NO">
                <a:solidFill>
                  <a:srgbClr val="77B800"/>
                </a:solidFill>
              </a:rPr>
              <a:t>
</a:t>
            </a:r>
            <a:r>
              <a:rPr lang="en-US" altLang="nb-NO" err="1">
                <a:solidFill>
                  <a:srgbClr val="77B800"/>
                </a:solidFill>
              </a:rPr>
              <a:t>Grenseverdier</a:t>
            </a:r>
            <a:r>
              <a:rPr lang="en-US" altLang="nb-NO">
                <a:solidFill>
                  <a:srgbClr val="77B800"/>
                </a:solidFill>
              </a:rPr>
              <a:t>:
1,0 </a:t>
            </a:r>
            <a:r>
              <a:rPr lang="en-US" altLang="nb-NO" err="1">
                <a:solidFill>
                  <a:srgbClr val="77B800"/>
                </a:solidFill>
              </a:rPr>
              <a:t>Beskrivelse</a:t>
            </a:r>
            <a:r>
              <a:rPr lang="en-US" altLang="nb-NO">
                <a:solidFill>
                  <a:srgbClr val="77B800"/>
                </a:solidFill>
              </a:rPr>
              <a:t>:
</a:t>
            </a:r>
            <a:r>
              <a:rPr lang="en-US" altLang="nb-NO" err="1">
                <a:solidFill>
                  <a:srgbClr val="77B800"/>
                </a:solidFill>
              </a:rPr>
              <a:t>Elevene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i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ditt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utvalg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sier</a:t>
            </a:r>
            <a:r>
              <a:rPr lang="en-US" altLang="nb-NO">
                <a:solidFill>
                  <a:srgbClr val="77B800"/>
                </a:solidFill>
              </a:rPr>
              <a:t> de </a:t>
            </a:r>
            <a:r>
              <a:rPr lang="en-US" altLang="nb-NO" err="1">
                <a:solidFill>
                  <a:srgbClr val="77B800"/>
                </a:solidFill>
              </a:rPr>
              <a:t>trives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godt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på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skolen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og</a:t>
            </a:r>
            <a:r>
              <a:rPr lang="en-US" altLang="nb-NO">
                <a:solidFill>
                  <a:srgbClr val="77B800"/>
                </a:solidFill>
              </a:rPr>
              <a:t> at de </a:t>
            </a:r>
            <a:r>
              <a:rPr lang="en-US" altLang="nb-NO" err="1">
                <a:solidFill>
                  <a:srgbClr val="77B800"/>
                </a:solidFill>
              </a:rPr>
              <a:t>har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noen</a:t>
            </a:r>
            <a:r>
              <a:rPr lang="en-US" altLang="nb-NO">
                <a:solidFill>
                  <a:srgbClr val="77B800"/>
                </a:solidFill>
              </a:rPr>
              <a:t> å </a:t>
            </a:r>
            <a:r>
              <a:rPr lang="en-US" altLang="nb-NO" err="1">
                <a:solidFill>
                  <a:srgbClr val="77B800"/>
                </a:solidFill>
              </a:rPr>
              <a:t>være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sammen</a:t>
            </a:r>
            <a:r>
              <a:rPr lang="en-US" altLang="nb-NO">
                <a:solidFill>
                  <a:srgbClr val="77B800"/>
                </a:solidFill>
              </a:rPr>
              <a:t> med </a:t>
            </a:r>
            <a:r>
              <a:rPr lang="en-US" altLang="nb-NO" err="1">
                <a:solidFill>
                  <a:srgbClr val="77B800"/>
                </a:solidFill>
              </a:rPr>
              <a:t>i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friminuttene</a:t>
            </a:r>
            <a:r>
              <a:rPr lang="en-US" altLang="nb-NO">
                <a:solidFill>
                  <a:srgbClr val="77B800"/>
                </a:solidFill>
              </a:rPr>
              <a:t>.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77B800"/>
                </a:solidFill>
              </a:rPr>
              <a:t>
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77B800"/>
                </a:solidFill>
              </a:rPr>
              <a:t>Rad:9 Kollone:7
Verdi:
4,17
</a:t>
            </a:r>
            <a:r>
              <a:rPr lang="en-US" altLang="nb-NO" err="1">
                <a:solidFill>
                  <a:srgbClr val="77B800"/>
                </a:solidFill>
              </a:rPr>
              <a:t>Situasjonsbilde</a:t>
            </a:r>
            <a:r>
              <a:rPr lang="en-US" altLang="nb-NO">
                <a:solidFill>
                  <a:srgbClr val="77B800"/>
                </a:solidFill>
              </a:rPr>
              <a:t>:
Standard </a:t>
            </a:r>
            <a:r>
              <a:rPr lang="en-US" altLang="nb-NO" err="1">
                <a:solidFill>
                  <a:srgbClr val="77B800"/>
                </a:solidFill>
              </a:rPr>
              <a:t>situasjonsbilde</a:t>
            </a:r>
            <a:r>
              <a:rPr lang="en-US" altLang="nb-NO">
                <a:solidFill>
                  <a:srgbClr val="77B800"/>
                </a:solidFill>
              </a:rPr>
              <a:t>
</a:t>
            </a:r>
            <a:r>
              <a:rPr lang="en-US" altLang="nb-NO" err="1">
                <a:solidFill>
                  <a:srgbClr val="77B800"/>
                </a:solidFill>
              </a:rPr>
              <a:t>Grenseverdier</a:t>
            </a:r>
            <a:r>
              <a:rPr lang="en-US" altLang="nb-NO">
                <a:solidFill>
                  <a:srgbClr val="77B800"/>
                </a:solidFill>
              </a:rPr>
              <a:t>:
1,0 </a:t>
            </a:r>
            <a:r>
              <a:rPr lang="en-US" altLang="nb-NO" err="1">
                <a:solidFill>
                  <a:srgbClr val="77B800"/>
                </a:solidFill>
              </a:rPr>
              <a:t>Beskrivelse</a:t>
            </a:r>
            <a:r>
              <a:rPr lang="en-US" altLang="nb-NO">
                <a:solidFill>
                  <a:srgbClr val="77B800"/>
                </a:solidFill>
              </a:rPr>
              <a:t>:
</a:t>
            </a:r>
            <a:r>
              <a:rPr lang="en-US" altLang="nb-NO" err="1">
                <a:solidFill>
                  <a:srgbClr val="77B800"/>
                </a:solidFill>
              </a:rPr>
              <a:t>Elevene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i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ditt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utvalg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sier</a:t>
            </a:r>
            <a:r>
              <a:rPr lang="en-US" altLang="nb-NO">
                <a:solidFill>
                  <a:srgbClr val="77B800"/>
                </a:solidFill>
              </a:rPr>
              <a:t> de </a:t>
            </a:r>
            <a:r>
              <a:rPr lang="en-US" altLang="nb-NO" err="1">
                <a:solidFill>
                  <a:srgbClr val="77B800"/>
                </a:solidFill>
              </a:rPr>
              <a:t>trives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godt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på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skolen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og</a:t>
            </a:r>
            <a:r>
              <a:rPr lang="en-US" altLang="nb-NO">
                <a:solidFill>
                  <a:srgbClr val="77B800"/>
                </a:solidFill>
              </a:rPr>
              <a:t> at de </a:t>
            </a:r>
            <a:r>
              <a:rPr lang="en-US" altLang="nb-NO" err="1">
                <a:solidFill>
                  <a:srgbClr val="77B800"/>
                </a:solidFill>
              </a:rPr>
              <a:t>har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noen</a:t>
            </a:r>
            <a:r>
              <a:rPr lang="en-US" altLang="nb-NO">
                <a:solidFill>
                  <a:srgbClr val="77B800"/>
                </a:solidFill>
              </a:rPr>
              <a:t> å </a:t>
            </a:r>
            <a:r>
              <a:rPr lang="en-US" altLang="nb-NO" err="1">
                <a:solidFill>
                  <a:srgbClr val="77B800"/>
                </a:solidFill>
              </a:rPr>
              <a:t>være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sammen</a:t>
            </a:r>
            <a:r>
              <a:rPr lang="en-US" altLang="nb-NO">
                <a:solidFill>
                  <a:srgbClr val="77B800"/>
                </a:solidFill>
              </a:rPr>
              <a:t> med </a:t>
            </a:r>
            <a:r>
              <a:rPr lang="en-US" altLang="nb-NO" err="1">
                <a:solidFill>
                  <a:srgbClr val="77B800"/>
                </a:solidFill>
              </a:rPr>
              <a:t>i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friminuttene</a:t>
            </a:r>
            <a:r>
              <a:rPr lang="en-US" altLang="nb-NO">
                <a:solidFill>
                  <a:srgbClr val="77B800"/>
                </a:solidFill>
              </a:rPr>
              <a:t>.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77B800"/>
                </a:solidFill>
              </a:rPr>
              <a:t>
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77B800"/>
                </a:solidFill>
              </a:rPr>
              <a:t>Rad:9 Kollone:8
Verdi:
4,18
</a:t>
            </a:r>
            <a:r>
              <a:rPr lang="en-US" altLang="nb-NO" err="1">
                <a:solidFill>
                  <a:srgbClr val="77B800"/>
                </a:solidFill>
              </a:rPr>
              <a:t>Situasjonsbilde</a:t>
            </a:r>
            <a:r>
              <a:rPr lang="en-US" altLang="nb-NO">
                <a:solidFill>
                  <a:srgbClr val="77B800"/>
                </a:solidFill>
              </a:rPr>
              <a:t>:
Standard </a:t>
            </a:r>
            <a:r>
              <a:rPr lang="en-US" altLang="nb-NO" err="1">
                <a:solidFill>
                  <a:srgbClr val="77B800"/>
                </a:solidFill>
              </a:rPr>
              <a:t>situasjonsbilde</a:t>
            </a:r>
            <a:r>
              <a:rPr lang="en-US" altLang="nb-NO">
                <a:solidFill>
                  <a:srgbClr val="77B800"/>
                </a:solidFill>
              </a:rPr>
              <a:t>
</a:t>
            </a:r>
            <a:r>
              <a:rPr lang="en-US" altLang="nb-NO" err="1">
                <a:solidFill>
                  <a:srgbClr val="77B800"/>
                </a:solidFill>
              </a:rPr>
              <a:t>Grenseverdier</a:t>
            </a:r>
            <a:r>
              <a:rPr lang="en-US" altLang="nb-NO">
                <a:solidFill>
                  <a:srgbClr val="77B800"/>
                </a:solidFill>
              </a:rPr>
              <a:t>:
1,0 </a:t>
            </a:r>
            <a:r>
              <a:rPr lang="en-US" altLang="nb-NO" err="1">
                <a:solidFill>
                  <a:srgbClr val="77B800"/>
                </a:solidFill>
              </a:rPr>
              <a:t>Beskrivelse</a:t>
            </a:r>
            <a:r>
              <a:rPr lang="en-US" altLang="nb-NO">
                <a:solidFill>
                  <a:srgbClr val="77B800"/>
                </a:solidFill>
              </a:rPr>
              <a:t>:
</a:t>
            </a:r>
            <a:r>
              <a:rPr lang="en-US" altLang="nb-NO" err="1">
                <a:solidFill>
                  <a:srgbClr val="77B800"/>
                </a:solidFill>
              </a:rPr>
              <a:t>Elevene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i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ditt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utvalg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sier</a:t>
            </a:r>
            <a:r>
              <a:rPr lang="en-US" altLang="nb-NO">
                <a:solidFill>
                  <a:srgbClr val="77B800"/>
                </a:solidFill>
              </a:rPr>
              <a:t> de </a:t>
            </a:r>
            <a:r>
              <a:rPr lang="en-US" altLang="nb-NO" err="1">
                <a:solidFill>
                  <a:srgbClr val="77B800"/>
                </a:solidFill>
              </a:rPr>
              <a:t>trives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godt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på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skolen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og</a:t>
            </a:r>
            <a:r>
              <a:rPr lang="en-US" altLang="nb-NO">
                <a:solidFill>
                  <a:srgbClr val="77B800"/>
                </a:solidFill>
              </a:rPr>
              <a:t> at de </a:t>
            </a:r>
            <a:r>
              <a:rPr lang="en-US" altLang="nb-NO" err="1">
                <a:solidFill>
                  <a:srgbClr val="77B800"/>
                </a:solidFill>
              </a:rPr>
              <a:t>har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noen</a:t>
            </a:r>
            <a:r>
              <a:rPr lang="en-US" altLang="nb-NO">
                <a:solidFill>
                  <a:srgbClr val="77B800"/>
                </a:solidFill>
              </a:rPr>
              <a:t> å </a:t>
            </a:r>
            <a:r>
              <a:rPr lang="en-US" altLang="nb-NO" err="1">
                <a:solidFill>
                  <a:srgbClr val="77B800"/>
                </a:solidFill>
              </a:rPr>
              <a:t>være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sammen</a:t>
            </a:r>
            <a:r>
              <a:rPr lang="en-US" altLang="nb-NO">
                <a:solidFill>
                  <a:srgbClr val="77B800"/>
                </a:solidFill>
              </a:rPr>
              <a:t> med </a:t>
            </a:r>
            <a:r>
              <a:rPr lang="en-US" altLang="nb-NO" err="1">
                <a:solidFill>
                  <a:srgbClr val="77B800"/>
                </a:solidFill>
              </a:rPr>
              <a:t>i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friminuttene</a:t>
            </a:r>
            <a:r>
              <a:rPr lang="en-US" altLang="nb-NO">
                <a:solidFill>
                  <a:srgbClr val="77B800"/>
                </a:solidFill>
              </a:rPr>
              <a:t>.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77B800"/>
                </a:solidFill>
              </a:rPr>
              <a:t>
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EEE254"/>
                </a:solidFill>
              </a:rPr>
              <a:t>Rad:10 Kollone:2
Verdi:
4,09
</a:t>
            </a:r>
            <a:r>
              <a:rPr lang="en-US" altLang="nb-NO" err="1">
                <a:solidFill>
                  <a:srgbClr val="EEE254"/>
                </a:solidFill>
              </a:rPr>
              <a:t>Situasjonsbilde</a:t>
            </a:r>
            <a:r>
              <a:rPr lang="en-US" altLang="nb-NO">
                <a:solidFill>
                  <a:srgbClr val="EEE254"/>
                </a:solidFill>
              </a:rPr>
              <a:t>:
Standard </a:t>
            </a:r>
            <a:r>
              <a:rPr lang="en-US" altLang="nb-NO" err="1">
                <a:solidFill>
                  <a:srgbClr val="EEE254"/>
                </a:solidFill>
              </a:rPr>
              <a:t>situasjonsbilde</a:t>
            </a:r>
            <a:r>
              <a:rPr lang="en-US" altLang="nb-NO">
                <a:solidFill>
                  <a:srgbClr val="EEE254"/>
                </a:solidFill>
              </a:rPr>
              <a:t>
</a:t>
            </a:r>
            <a:r>
              <a:rPr lang="en-US" altLang="nb-NO" err="1">
                <a:solidFill>
                  <a:srgbClr val="EEE254"/>
                </a:solidFill>
              </a:rPr>
              <a:t>Grenseverdier</a:t>
            </a:r>
            <a:r>
              <a:rPr lang="en-US" altLang="nb-NO">
                <a:solidFill>
                  <a:srgbClr val="EEE254"/>
                </a:solidFill>
              </a:rPr>
              <a:t>:
1,0 </a:t>
            </a:r>
            <a:r>
              <a:rPr lang="en-US" altLang="nb-NO" err="1">
                <a:solidFill>
                  <a:srgbClr val="EEE254"/>
                </a:solidFill>
              </a:rPr>
              <a:t>Beskrivelse</a:t>
            </a:r>
            <a:r>
              <a:rPr lang="en-US" altLang="nb-NO">
                <a:solidFill>
                  <a:srgbClr val="EEE254"/>
                </a:solidFill>
              </a:rPr>
              <a:t>:
Mange </a:t>
            </a:r>
            <a:r>
              <a:rPr lang="en-US" altLang="nb-NO" err="1">
                <a:solidFill>
                  <a:srgbClr val="EEE254"/>
                </a:solidFill>
              </a:rPr>
              <a:t>elever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i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ditt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utvalg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sier</a:t>
            </a:r>
            <a:r>
              <a:rPr lang="en-US" altLang="nb-NO">
                <a:solidFill>
                  <a:srgbClr val="EEE254"/>
                </a:solidFill>
              </a:rPr>
              <a:t> at det er et </a:t>
            </a:r>
            <a:r>
              <a:rPr lang="en-US" altLang="nb-NO" err="1">
                <a:solidFill>
                  <a:srgbClr val="EEE254"/>
                </a:solidFill>
              </a:rPr>
              <a:t>trygt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miljø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på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skolen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og</a:t>
            </a:r>
            <a:r>
              <a:rPr lang="en-US" altLang="nb-NO">
                <a:solidFill>
                  <a:srgbClr val="EEE254"/>
                </a:solidFill>
              </a:rPr>
              <a:t> at de </a:t>
            </a:r>
            <a:r>
              <a:rPr lang="en-US" altLang="nb-NO" err="1">
                <a:solidFill>
                  <a:srgbClr val="EEE254"/>
                </a:solidFill>
              </a:rPr>
              <a:t>har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noen</a:t>
            </a:r>
            <a:r>
              <a:rPr lang="en-US" altLang="nb-NO">
                <a:solidFill>
                  <a:srgbClr val="EEE254"/>
                </a:solidFill>
              </a:rPr>
              <a:t> å </a:t>
            </a:r>
            <a:r>
              <a:rPr lang="en-US" altLang="nb-NO" err="1">
                <a:solidFill>
                  <a:srgbClr val="EEE254"/>
                </a:solidFill>
              </a:rPr>
              <a:t>snakke</a:t>
            </a:r>
            <a:r>
              <a:rPr lang="en-US" altLang="nb-NO">
                <a:solidFill>
                  <a:srgbClr val="EEE254"/>
                </a:solidFill>
              </a:rPr>
              <a:t> med </a:t>
            </a:r>
            <a:r>
              <a:rPr lang="en-US" altLang="nb-NO" err="1">
                <a:solidFill>
                  <a:srgbClr val="EEE254"/>
                </a:solidFill>
              </a:rPr>
              <a:t>hvis</a:t>
            </a:r>
            <a:r>
              <a:rPr lang="en-US" altLang="nb-NO">
                <a:solidFill>
                  <a:srgbClr val="EEE254"/>
                </a:solidFill>
              </a:rPr>
              <a:t> det er </a:t>
            </a:r>
            <a:r>
              <a:rPr lang="en-US" altLang="nb-NO" err="1">
                <a:solidFill>
                  <a:srgbClr val="EEE254"/>
                </a:solidFill>
              </a:rPr>
              <a:t>noe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som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plager</a:t>
            </a:r>
            <a:r>
              <a:rPr lang="en-US" altLang="nb-NO">
                <a:solidFill>
                  <a:srgbClr val="EEE254"/>
                </a:solidFill>
              </a:rPr>
              <a:t> dem, men det </a:t>
            </a:r>
            <a:r>
              <a:rPr lang="en-US" altLang="nb-NO" err="1">
                <a:solidFill>
                  <a:srgbClr val="EEE254"/>
                </a:solidFill>
              </a:rPr>
              <a:t>finnes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en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liten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gruppe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elever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som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ikke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synes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miljøet</a:t>
            </a:r>
            <a:r>
              <a:rPr lang="en-US" altLang="nb-NO">
                <a:solidFill>
                  <a:srgbClr val="EEE254"/>
                </a:solidFill>
              </a:rPr>
              <a:t> er like </a:t>
            </a:r>
            <a:r>
              <a:rPr lang="en-US" altLang="nb-NO" err="1">
                <a:solidFill>
                  <a:srgbClr val="EEE254"/>
                </a:solidFill>
              </a:rPr>
              <a:t>trygt</a:t>
            </a:r>
            <a:r>
              <a:rPr lang="en-US" altLang="nb-NO">
                <a:solidFill>
                  <a:srgbClr val="EEE254"/>
                </a:solidFill>
              </a:rPr>
              <a:t>. </a:t>
            </a:r>
            <a:r>
              <a:rPr lang="en-US" altLang="nb-NO" err="1">
                <a:solidFill>
                  <a:srgbClr val="EEE254"/>
                </a:solidFill>
              </a:rPr>
              <a:t>Resultatet</a:t>
            </a:r>
            <a:r>
              <a:rPr lang="en-US" altLang="nb-NO">
                <a:solidFill>
                  <a:srgbClr val="EEE254"/>
                </a:solidFill>
              </a:rPr>
              <a:t> er </a:t>
            </a:r>
            <a:r>
              <a:rPr lang="en-US" altLang="nb-NO" err="1">
                <a:solidFill>
                  <a:srgbClr val="EEE254"/>
                </a:solidFill>
              </a:rPr>
              <a:t>likevel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nærmere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grønt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nivå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enn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rødt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nivå</a:t>
            </a:r>
            <a:r>
              <a:rPr lang="en-US" altLang="nb-NO">
                <a:solidFill>
                  <a:srgbClr val="EEE254"/>
                </a:solidFill>
              </a:rPr>
              <a:t>.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EEE254"/>
                </a:solidFill>
              </a:rPr>
              <a:t>
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F2BA38"/>
                </a:solidFill>
              </a:rPr>
              <a:t>Rad:10 Kollone:3
Verdi:
3,89
</a:t>
            </a:r>
            <a:r>
              <a:rPr lang="en-US" altLang="nb-NO" err="1">
                <a:solidFill>
                  <a:srgbClr val="F2BA38"/>
                </a:solidFill>
              </a:rPr>
              <a:t>Situasjonsbilde</a:t>
            </a:r>
            <a:r>
              <a:rPr lang="en-US" altLang="nb-NO">
                <a:solidFill>
                  <a:srgbClr val="F2BA38"/>
                </a:solidFill>
              </a:rPr>
              <a:t>:
Standard </a:t>
            </a:r>
            <a:r>
              <a:rPr lang="en-US" altLang="nb-NO" err="1">
                <a:solidFill>
                  <a:srgbClr val="F2BA38"/>
                </a:solidFill>
              </a:rPr>
              <a:t>situasjonsbilde</a:t>
            </a:r>
            <a:r>
              <a:rPr lang="en-US" altLang="nb-NO">
                <a:solidFill>
                  <a:srgbClr val="F2BA38"/>
                </a:solidFill>
              </a:rPr>
              <a:t>
</a:t>
            </a:r>
            <a:r>
              <a:rPr lang="en-US" altLang="nb-NO" err="1">
                <a:solidFill>
                  <a:srgbClr val="F2BA38"/>
                </a:solidFill>
              </a:rPr>
              <a:t>Grenseverdier</a:t>
            </a:r>
            <a:r>
              <a:rPr lang="en-US" altLang="nb-NO">
                <a:solidFill>
                  <a:srgbClr val="F2BA38"/>
                </a:solidFill>
              </a:rPr>
              <a:t>:
1,0 </a:t>
            </a:r>
            <a:r>
              <a:rPr lang="en-US" altLang="nb-NO" err="1">
                <a:solidFill>
                  <a:srgbClr val="F2BA38"/>
                </a:solidFill>
              </a:rPr>
              <a:t>Beskrivelse</a:t>
            </a:r>
            <a:r>
              <a:rPr lang="en-US" altLang="nb-NO">
                <a:solidFill>
                  <a:srgbClr val="F2BA38"/>
                </a:solidFill>
              </a:rPr>
              <a:t>:
</a:t>
            </a:r>
            <a:r>
              <a:rPr lang="en-US" altLang="nb-NO" err="1">
                <a:solidFill>
                  <a:srgbClr val="F2BA38"/>
                </a:solidFill>
              </a:rPr>
              <a:t>Noen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elever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i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ditt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utvalg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sier</a:t>
            </a:r>
            <a:r>
              <a:rPr lang="en-US" altLang="nb-NO">
                <a:solidFill>
                  <a:srgbClr val="F2BA38"/>
                </a:solidFill>
              </a:rPr>
              <a:t> at det er et </a:t>
            </a:r>
            <a:r>
              <a:rPr lang="en-US" altLang="nb-NO" err="1">
                <a:solidFill>
                  <a:srgbClr val="F2BA38"/>
                </a:solidFill>
              </a:rPr>
              <a:t>trygt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miljø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på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skolen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og</a:t>
            </a:r>
            <a:r>
              <a:rPr lang="en-US" altLang="nb-NO">
                <a:solidFill>
                  <a:srgbClr val="F2BA38"/>
                </a:solidFill>
              </a:rPr>
              <a:t> at de </a:t>
            </a:r>
            <a:r>
              <a:rPr lang="en-US" altLang="nb-NO" err="1">
                <a:solidFill>
                  <a:srgbClr val="F2BA38"/>
                </a:solidFill>
              </a:rPr>
              <a:t>har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noen</a:t>
            </a:r>
            <a:r>
              <a:rPr lang="en-US" altLang="nb-NO">
                <a:solidFill>
                  <a:srgbClr val="F2BA38"/>
                </a:solidFill>
              </a:rPr>
              <a:t> å </a:t>
            </a:r>
            <a:r>
              <a:rPr lang="en-US" altLang="nb-NO" err="1">
                <a:solidFill>
                  <a:srgbClr val="F2BA38"/>
                </a:solidFill>
              </a:rPr>
              <a:t>snakke</a:t>
            </a:r>
            <a:r>
              <a:rPr lang="en-US" altLang="nb-NO">
                <a:solidFill>
                  <a:srgbClr val="F2BA38"/>
                </a:solidFill>
              </a:rPr>
              <a:t> med </a:t>
            </a:r>
            <a:r>
              <a:rPr lang="en-US" altLang="nb-NO" err="1">
                <a:solidFill>
                  <a:srgbClr val="F2BA38"/>
                </a:solidFill>
              </a:rPr>
              <a:t>hvis</a:t>
            </a:r>
            <a:r>
              <a:rPr lang="en-US" altLang="nb-NO">
                <a:solidFill>
                  <a:srgbClr val="F2BA38"/>
                </a:solidFill>
              </a:rPr>
              <a:t> det er </a:t>
            </a:r>
            <a:r>
              <a:rPr lang="en-US" altLang="nb-NO" err="1">
                <a:solidFill>
                  <a:srgbClr val="F2BA38"/>
                </a:solidFill>
              </a:rPr>
              <a:t>noe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som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plager</a:t>
            </a:r>
            <a:r>
              <a:rPr lang="en-US" altLang="nb-NO">
                <a:solidFill>
                  <a:srgbClr val="F2BA38"/>
                </a:solidFill>
              </a:rPr>
              <a:t> dem, men det </a:t>
            </a:r>
            <a:r>
              <a:rPr lang="en-US" altLang="nb-NO" err="1">
                <a:solidFill>
                  <a:srgbClr val="F2BA38"/>
                </a:solidFill>
              </a:rPr>
              <a:t>finnes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en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liten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gruppe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elever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som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ikke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synes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miljøet</a:t>
            </a:r>
            <a:r>
              <a:rPr lang="en-US" altLang="nb-NO">
                <a:solidFill>
                  <a:srgbClr val="F2BA38"/>
                </a:solidFill>
              </a:rPr>
              <a:t> er like </a:t>
            </a:r>
            <a:r>
              <a:rPr lang="en-US" altLang="nb-NO" err="1">
                <a:solidFill>
                  <a:srgbClr val="F2BA38"/>
                </a:solidFill>
              </a:rPr>
              <a:t>trygt</a:t>
            </a:r>
            <a:r>
              <a:rPr lang="en-US" altLang="nb-NO">
                <a:solidFill>
                  <a:srgbClr val="F2BA38"/>
                </a:solidFill>
              </a:rPr>
              <a:t>. </a:t>
            </a:r>
            <a:r>
              <a:rPr lang="en-US" altLang="nb-NO" err="1">
                <a:solidFill>
                  <a:srgbClr val="F2BA38"/>
                </a:solidFill>
              </a:rPr>
              <a:t>Resultatet</a:t>
            </a:r>
            <a:r>
              <a:rPr lang="en-US" altLang="nb-NO">
                <a:solidFill>
                  <a:srgbClr val="F2BA38"/>
                </a:solidFill>
              </a:rPr>
              <a:t> er </a:t>
            </a:r>
            <a:r>
              <a:rPr lang="en-US" altLang="nb-NO" err="1">
                <a:solidFill>
                  <a:srgbClr val="F2BA38"/>
                </a:solidFill>
              </a:rPr>
              <a:t>også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nærmere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rødt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nivå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enn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grønt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nivå</a:t>
            </a:r>
            <a:r>
              <a:rPr lang="en-US" altLang="nb-NO">
                <a:solidFill>
                  <a:srgbClr val="F2BA38"/>
                </a:solidFill>
              </a:rPr>
              <a:t>.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F2BA38"/>
                </a:solidFill>
              </a:rPr>
              <a:t>
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CF3B18"/>
                </a:solidFill>
              </a:rPr>
              <a:t>Rad:10 Kollone:4
Verdi:
3,60
</a:t>
            </a:r>
            <a:r>
              <a:rPr lang="en-US" altLang="nb-NO" err="1">
                <a:solidFill>
                  <a:srgbClr val="CF3B18"/>
                </a:solidFill>
              </a:rPr>
              <a:t>Situasjonsbilde</a:t>
            </a:r>
            <a:r>
              <a:rPr lang="en-US" altLang="nb-NO">
                <a:solidFill>
                  <a:srgbClr val="CF3B18"/>
                </a:solidFill>
              </a:rPr>
              <a:t>:
Standard </a:t>
            </a:r>
            <a:r>
              <a:rPr lang="en-US" altLang="nb-NO" err="1">
                <a:solidFill>
                  <a:srgbClr val="CF3B18"/>
                </a:solidFill>
              </a:rPr>
              <a:t>situasjonsbilde</a:t>
            </a:r>
            <a:r>
              <a:rPr lang="en-US" altLang="nb-NO">
                <a:solidFill>
                  <a:srgbClr val="CF3B18"/>
                </a:solidFill>
              </a:rPr>
              <a:t>
</a:t>
            </a:r>
            <a:r>
              <a:rPr lang="en-US" altLang="nb-NO" err="1">
                <a:solidFill>
                  <a:srgbClr val="CF3B18"/>
                </a:solidFill>
              </a:rPr>
              <a:t>Grenseverdier</a:t>
            </a:r>
            <a:r>
              <a:rPr lang="en-US" altLang="nb-NO">
                <a:solidFill>
                  <a:srgbClr val="CF3B18"/>
                </a:solidFill>
              </a:rPr>
              <a:t>:
1,0 </a:t>
            </a:r>
            <a:r>
              <a:rPr lang="en-US" altLang="nb-NO" err="1">
                <a:solidFill>
                  <a:srgbClr val="CF3B18"/>
                </a:solidFill>
              </a:rPr>
              <a:t>Beskrivelse</a:t>
            </a:r>
            <a:r>
              <a:rPr lang="en-US" altLang="nb-NO">
                <a:solidFill>
                  <a:srgbClr val="CF3B18"/>
                </a:solidFill>
              </a:rPr>
              <a:t>:
Det </a:t>
            </a:r>
            <a:r>
              <a:rPr lang="en-US" altLang="nb-NO" err="1">
                <a:solidFill>
                  <a:srgbClr val="CF3B18"/>
                </a:solidFill>
              </a:rPr>
              <a:t>finnes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elever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i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ditt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utvalg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som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sier</a:t>
            </a:r>
            <a:r>
              <a:rPr lang="en-US" altLang="nb-NO">
                <a:solidFill>
                  <a:srgbClr val="CF3B18"/>
                </a:solidFill>
              </a:rPr>
              <a:t> at det er et </a:t>
            </a:r>
            <a:r>
              <a:rPr lang="en-US" altLang="nb-NO" err="1">
                <a:solidFill>
                  <a:srgbClr val="CF3B18"/>
                </a:solidFill>
              </a:rPr>
              <a:t>trygt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miljø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på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skolen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og</a:t>
            </a:r>
            <a:r>
              <a:rPr lang="en-US" altLang="nb-NO">
                <a:solidFill>
                  <a:srgbClr val="CF3B18"/>
                </a:solidFill>
              </a:rPr>
              <a:t> at de </a:t>
            </a:r>
            <a:r>
              <a:rPr lang="en-US" altLang="nb-NO" err="1">
                <a:solidFill>
                  <a:srgbClr val="CF3B18"/>
                </a:solidFill>
              </a:rPr>
              <a:t>har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noen</a:t>
            </a:r>
            <a:r>
              <a:rPr lang="en-US" altLang="nb-NO">
                <a:solidFill>
                  <a:srgbClr val="CF3B18"/>
                </a:solidFill>
              </a:rPr>
              <a:t> å </a:t>
            </a:r>
            <a:r>
              <a:rPr lang="en-US" altLang="nb-NO" err="1">
                <a:solidFill>
                  <a:srgbClr val="CF3B18"/>
                </a:solidFill>
              </a:rPr>
              <a:t>snakke</a:t>
            </a:r>
            <a:r>
              <a:rPr lang="en-US" altLang="nb-NO">
                <a:solidFill>
                  <a:srgbClr val="CF3B18"/>
                </a:solidFill>
              </a:rPr>
              <a:t> med </a:t>
            </a:r>
            <a:r>
              <a:rPr lang="en-US" altLang="nb-NO" err="1">
                <a:solidFill>
                  <a:srgbClr val="CF3B18"/>
                </a:solidFill>
              </a:rPr>
              <a:t>hvis</a:t>
            </a:r>
            <a:r>
              <a:rPr lang="en-US" altLang="nb-NO">
                <a:solidFill>
                  <a:srgbClr val="CF3B18"/>
                </a:solidFill>
              </a:rPr>
              <a:t> det er </a:t>
            </a:r>
            <a:r>
              <a:rPr lang="en-US" altLang="nb-NO" err="1">
                <a:solidFill>
                  <a:srgbClr val="CF3B18"/>
                </a:solidFill>
              </a:rPr>
              <a:t>noe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som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plager</a:t>
            </a:r>
            <a:r>
              <a:rPr lang="en-US" altLang="nb-NO">
                <a:solidFill>
                  <a:srgbClr val="CF3B18"/>
                </a:solidFill>
              </a:rPr>
              <a:t> dem, men </a:t>
            </a:r>
            <a:r>
              <a:rPr lang="en-US" altLang="nb-NO" err="1">
                <a:solidFill>
                  <a:srgbClr val="CF3B18"/>
                </a:solidFill>
              </a:rPr>
              <a:t>en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bør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stille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spørsmål</a:t>
            </a:r>
            <a:r>
              <a:rPr lang="en-US" altLang="nb-NO">
                <a:solidFill>
                  <a:srgbClr val="CF3B18"/>
                </a:solidFill>
              </a:rPr>
              <a:t> med om det er for mange </a:t>
            </a:r>
            <a:r>
              <a:rPr lang="en-US" altLang="nb-NO" err="1">
                <a:solidFill>
                  <a:srgbClr val="CF3B18"/>
                </a:solidFill>
              </a:rPr>
              <a:t>elever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som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ikke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synes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miljøet</a:t>
            </a:r>
            <a:r>
              <a:rPr lang="en-US" altLang="nb-NO">
                <a:solidFill>
                  <a:srgbClr val="CF3B18"/>
                </a:solidFill>
              </a:rPr>
              <a:t> er like </a:t>
            </a:r>
            <a:r>
              <a:rPr lang="en-US" altLang="nb-NO" err="1">
                <a:solidFill>
                  <a:srgbClr val="CF3B18"/>
                </a:solidFill>
              </a:rPr>
              <a:t>trygt</a:t>
            </a:r>
            <a:r>
              <a:rPr lang="en-US" altLang="nb-NO">
                <a:solidFill>
                  <a:srgbClr val="CF3B18"/>
                </a:solidFill>
              </a:rPr>
              <a:t>.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CF3B18"/>
                </a:solidFill>
              </a:rPr>
              <a:t>
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F2BA38"/>
                </a:solidFill>
              </a:rPr>
              <a:t>Rad:10 Kollone:5
Verdi:
3,73
</a:t>
            </a:r>
            <a:r>
              <a:rPr lang="en-US" altLang="nb-NO" err="1">
                <a:solidFill>
                  <a:srgbClr val="F2BA38"/>
                </a:solidFill>
              </a:rPr>
              <a:t>Situasjonsbilde</a:t>
            </a:r>
            <a:r>
              <a:rPr lang="en-US" altLang="nb-NO">
                <a:solidFill>
                  <a:srgbClr val="F2BA38"/>
                </a:solidFill>
              </a:rPr>
              <a:t>:
Standard </a:t>
            </a:r>
            <a:r>
              <a:rPr lang="en-US" altLang="nb-NO" err="1">
                <a:solidFill>
                  <a:srgbClr val="F2BA38"/>
                </a:solidFill>
              </a:rPr>
              <a:t>situasjonsbilde</a:t>
            </a:r>
            <a:r>
              <a:rPr lang="en-US" altLang="nb-NO">
                <a:solidFill>
                  <a:srgbClr val="F2BA38"/>
                </a:solidFill>
              </a:rPr>
              <a:t>
</a:t>
            </a:r>
            <a:r>
              <a:rPr lang="en-US" altLang="nb-NO" err="1">
                <a:solidFill>
                  <a:srgbClr val="F2BA38"/>
                </a:solidFill>
              </a:rPr>
              <a:t>Grenseverdier</a:t>
            </a:r>
            <a:r>
              <a:rPr lang="en-US" altLang="nb-NO">
                <a:solidFill>
                  <a:srgbClr val="F2BA38"/>
                </a:solidFill>
              </a:rPr>
              <a:t>:
1,0 </a:t>
            </a:r>
            <a:r>
              <a:rPr lang="en-US" altLang="nb-NO" err="1">
                <a:solidFill>
                  <a:srgbClr val="F2BA38"/>
                </a:solidFill>
              </a:rPr>
              <a:t>Beskrivelse</a:t>
            </a:r>
            <a:r>
              <a:rPr lang="en-US" altLang="nb-NO">
                <a:solidFill>
                  <a:srgbClr val="F2BA38"/>
                </a:solidFill>
              </a:rPr>
              <a:t>:
</a:t>
            </a:r>
            <a:r>
              <a:rPr lang="en-US" altLang="nb-NO" err="1">
                <a:solidFill>
                  <a:srgbClr val="F2BA38"/>
                </a:solidFill>
              </a:rPr>
              <a:t>Noen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elever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i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ditt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utvalg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sier</a:t>
            </a:r>
            <a:r>
              <a:rPr lang="en-US" altLang="nb-NO">
                <a:solidFill>
                  <a:srgbClr val="F2BA38"/>
                </a:solidFill>
              </a:rPr>
              <a:t> at det er et </a:t>
            </a:r>
            <a:r>
              <a:rPr lang="en-US" altLang="nb-NO" err="1">
                <a:solidFill>
                  <a:srgbClr val="F2BA38"/>
                </a:solidFill>
              </a:rPr>
              <a:t>trygt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miljø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på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skolen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og</a:t>
            </a:r>
            <a:r>
              <a:rPr lang="en-US" altLang="nb-NO">
                <a:solidFill>
                  <a:srgbClr val="F2BA38"/>
                </a:solidFill>
              </a:rPr>
              <a:t> at de </a:t>
            </a:r>
            <a:r>
              <a:rPr lang="en-US" altLang="nb-NO" err="1">
                <a:solidFill>
                  <a:srgbClr val="F2BA38"/>
                </a:solidFill>
              </a:rPr>
              <a:t>har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noen</a:t>
            </a:r>
            <a:r>
              <a:rPr lang="en-US" altLang="nb-NO">
                <a:solidFill>
                  <a:srgbClr val="F2BA38"/>
                </a:solidFill>
              </a:rPr>
              <a:t> å </a:t>
            </a:r>
            <a:r>
              <a:rPr lang="en-US" altLang="nb-NO" err="1">
                <a:solidFill>
                  <a:srgbClr val="F2BA38"/>
                </a:solidFill>
              </a:rPr>
              <a:t>snakke</a:t>
            </a:r>
            <a:r>
              <a:rPr lang="en-US" altLang="nb-NO">
                <a:solidFill>
                  <a:srgbClr val="F2BA38"/>
                </a:solidFill>
              </a:rPr>
              <a:t> med </a:t>
            </a:r>
            <a:r>
              <a:rPr lang="en-US" altLang="nb-NO" err="1">
                <a:solidFill>
                  <a:srgbClr val="F2BA38"/>
                </a:solidFill>
              </a:rPr>
              <a:t>hvis</a:t>
            </a:r>
            <a:r>
              <a:rPr lang="en-US" altLang="nb-NO">
                <a:solidFill>
                  <a:srgbClr val="F2BA38"/>
                </a:solidFill>
              </a:rPr>
              <a:t> det er </a:t>
            </a:r>
            <a:r>
              <a:rPr lang="en-US" altLang="nb-NO" err="1">
                <a:solidFill>
                  <a:srgbClr val="F2BA38"/>
                </a:solidFill>
              </a:rPr>
              <a:t>noe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som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plager</a:t>
            </a:r>
            <a:r>
              <a:rPr lang="en-US" altLang="nb-NO">
                <a:solidFill>
                  <a:srgbClr val="F2BA38"/>
                </a:solidFill>
              </a:rPr>
              <a:t> dem, men det </a:t>
            </a:r>
            <a:r>
              <a:rPr lang="en-US" altLang="nb-NO" err="1">
                <a:solidFill>
                  <a:srgbClr val="F2BA38"/>
                </a:solidFill>
              </a:rPr>
              <a:t>finnes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en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liten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gruppe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elever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som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ikke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synes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miljøet</a:t>
            </a:r>
            <a:r>
              <a:rPr lang="en-US" altLang="nb-NO">
                <a:solidFill>
                  <a:srgbClr val="F2BA38"/>
                </a:solidFill>
              </a:rPr>
              <a:t> er like </a:t>
            </a:r>
            <a:r>
              <a:rPr lang="en-US" altLang="nb-NO" err="1">
                <a:solidFill>
                  <a:srgbClr val="F2BA38"/>
                </a:solidFill>
              </a:rPr>
              <a:t>trygt</a:t>
            </a:r>
            <a:r>
              <a:rPr lang="en-US" altLang="nb-NO">
                <a:solidFill>
                  <a:srgbClr val="F2BA38"/>
                </a:solidFill>
              </a:rPr>
              <a:t>. </a:t>
            </a:r>
            <a:r>
              <a:rPr lang="en-US" altLang="nb-NO" err="1">
                <a:solidFill>
                  <a:srgbClr val="F2BA38"/>
                </a:solidFill>
              </a:rPr>
              <a:t>Resultatet</a:t>
            </a:r>
            <a:r>
              <a:rPr lang="en-US" altLang="nb-NO">
                <a:solidFill>
                  <a:srgbClr val="F2BA38"/>
                </a:solidFill>
              </a:rPr>
              <a:t> er </a:t>
            </a:r>
            <a:r>
              <a:rPr lang="en-US" altLang="nb-NO" err="1">
                <a:solidFill>
                  <a:srgbClr val="F2BA38"/>
                </a:solidFill>
              </a:rPr>
              <a:t>også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nærmere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rødt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nivå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enn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grønt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nivå</a:t>
            </a:r>
            <a:r>
              <a:rPr lang="en-US" altLang="nb-NO">
                <a:solidFill>
                  <a:srgbClr val="F2BA38"/>
                </a:solidFill>
              </a:rPr>
              <a:t>.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F2BA38"/>
                </a:solidFill>
              </a:rPr>
              <a:t>
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CF3B18"/>
                </a:solidFill>
              </a:rPr>
              <a:t>Rad:10 Kollone:6
Verdi:
3,63
</a:t>
            </a:r>
            <a:r>
              <a:rPr lang="en-US" altLang="nb-NO" err="1">
                <a:solidFill>
                  <a:srgbClr val="CF3B18"/>
                </a:solidFill>
              </a:rPr>
              <a:t>Situasjonsbilde</a:t>
            </a:r>
            <a:r>
              <a:rPr lang="en-US" altLang="nb-NO">
                <a:solidFill>
                  <a:srgbClr val="CF3B18"/>
                </a:solidFill>
              </a:rPr>
              <a:t>:
Standard </a:t>
            </a:r>
            <a:r>
              <a:rPr lang="en-US" altLang="nb-NO" err="1">
                <a:solidFill>
                  <a:srgbClr val="CF3B18"/>
                </a:solidFill>
              </a:rPr>
              <a:t>situasjonsbilde</a:t>
            </a:r>
            <a:r>
              <a:rPr lang="en-US" altLang="nb-NO">
                <a:solidFill>
                  <a:srgbClr val="CF3B18"/>
                </a:solidFill>
              </a:rPr>
              <a:t>
</a:t>
            </a:r>
            <a:r>
              <a:rPr lang="en-US" altLang="nb-NO" err="1">
                <a:solidFill>
                  <a:srgbClr val="CF3B18"/>
                </a:solidFill>
              </a:rPr>
              <a:t>Grenseverdier</a:t>
            </a:r>
            <a:r>
              <a:rPr lang="en-US" altLang="nb-NO">
                <a:solidFill>
                  <a:srgbClr val="CF3B18"/>
                </a:solidFill>
              </a:rPr>
              <a:t>:
1,0 </a:t>
            </a:r>
            <a:r>
              <a:rPr lang="en-US" altLang="nb-NO" err="1">
                <a:solidFill>
                  <a:srgbClr val="CF3B18"/>
                </a:solidFill>
              </a:rPr>
              <a:t>Beskrivelse</a:t>
            </a:r>
            <a:r>
              <a:rPr lang="en-US" altLang="nb-NO">
                <a:solidFill>
                  <a:srgbClr val="CF3B18"/>
                </a:solidFill>
              </a:rPr>
              <a:t>:
Det </a:t>
            </a:r>
            <a:r>
              <a:rPr lang="en-US" altLang="nb-NO" err="1">
                <a:solidFill>
                  <a:srgbClr val="CF3B18"/>
                </a:solidFill>
              </a:rPr>
              <a:t>finnes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elever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i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ditt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utvalg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som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sier</a:t>
            </a:r>
            <a:r>
              <a:rPr lang="en-US" altLang="nb-NO">
                <a:solidFill>
                  <a:srgbClr val="CF3B18"/>
                </a:solidFill>
              </a:rPr>
              <a:t> at det er et </a:t>
            </a:r>
            <a:r>
              <a:rPr lang="en-US" altLang="nb-NO" err="1">
                <a:solidFill>
                  <a:srgbClr val="CF3B18"/>
                </a:solidFill>
              </a:rPr>
              <a:t>trygt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miljø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på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skolen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og</a:t>
            </a:r>
            <a:r>
              <a:rPr lang="en-US" altLang="nb-NO">
                <a:solidFill>
                  <a:srgbClr val="CF3B18"/>
                </a:solidFill>
              </a:rPr>
              <a:t> at de </a:t>
            </a:r>
            <a:r>
              <a:rPr lang="en-US" altLang="nb-NO" err="1">
                <a:solidFill>
                  <a:srgbClr val="CF3B18"/>
                </a:solidFill>
              </a:rPr>
              <a:t>har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noen</a:t>
            </a:r>
            <a:r>
              <a:rPr lang="en-US" altLang="nb-NO">
                <a:solidFill>
                  <a:srgbClr val="CF3B18"/>
                </a:solidFill>
              </a:rPr>
              <a:t> å </a:t>
            </a:r>
            <a:r>
              <a:rPr lang="en-US" altLang="nb-NO" err="1">
                <a:solidFill>
                  <a:srgbClr val="CF3B18"/>
                </a:solidFill>
              </a:rPr>
              <a:t>snakke</a:t>
            </a:r>
            <a:r>
              <a:rPr lang="en-US" altLang="nb-NO">
                <a:solidFill>
                  <a:srgbClr val="CF3B18"/>
                </a:solidFill>
              </a:rPr>
              <a:t> med </a:t>
            </a:r>
            <a:r>
              <a:rPr lang="en-US" altLang="nb-NO" err="1">
                <a:solidFill>
                  <a:srgbClr val="CF3B18"/>
                </a:solidFill>
              </a:rPr>
              <a:t>hvis</a:t>
            </a:r>
            <a:r>
              <a:rPr lang="en-US" altLang="nb-NO">
                <a:solidFill>
                  <a:srgbClr val="CF3B18"/>
                </a:solidFill>
              </a:rPr>
              <a:t> det er </a:t>
            </a:r>
            <a:r>
              <a:rPr lang="en-US" altLang="nb-NO" err="1">
                <a:solidFill>
                  <a:srgbClr val="CF3B18"/>
                </a:solidFill>
              </a:rPr>
              <a:t>noe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som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plager</a:t>
            </a:r>
            <a:r>
              <a:rPr lang="en-US" altLang="nb-NO">
                <a:solidFill>
                  <a:srgbClr val="CF3B18"/>
                </a:solidFill>
              </a:rPr>
              <a:t> dem, men </a:t>
            </a:r>
            <a:r>
              <a:rPr lang="en-US" altLang="nb-NO" err="1">
                <a:solidFill>
                  <a:srgbClr val="CF3B18"/>
                </a:solidFill>
              </a:rPr>
              <a:t>en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bør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stille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spørsmål</a:t>
            </a:r>
            <a:r>
              <a:rPr lang="en-US" altLang="nb-NO">
                <a:solidFill>
                  <a:srgbClr val="CF3B18"/>
                </a:solidFill>
              </a:rPr>
              <a:t> med om det er for mange </a:t>
            </a:r>
            <a:r>
              <a:rPr lang="en-US" altLang="nb-NO" err="1">
                <a:solidFill>
                  <a:srgbClr val="CF3B18"/>
                </a:solidFill>
              </a:rPr>
              <a:t>elever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som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ikke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synes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miljøet</a:t>
            </a:r>
            <a:r>
              <a:rPr lang="en-US" altLang="nb-NO">
                <a:solidFill>
                  <a:srgbClr val="CF3B18"/>
                </a:solidFill>
              </a:rPr>
              <a:t> er like </a:t>
            </a:r>
            <a:r>
              <a:rPr lang="en-US" altLang="nb-NO" err="1">
                <a:solidFill>
                  <a:srgbClr val="CF3B18"/>
                </a:solidFill>
              </a:rPr>
              <a:t>trygt</a:t>
            </a:r>
            <a:r>
              <a:rPr lang="en-US" altLang="nb-NO">
                <a:solidFill>
                  <a:srgbClr val="CF3B18"/>
                </a:solidFill>
              </a:rPr>
              <a:t>.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CF3B18"/>
                </a:solidFill>
              </a:rPr>
              <a:t>
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EEE254"/>
                </a:solidFill>
              </a:rPr>
              <a:t>Rad:10 Kollone:7
Verdi:
4,03
</a:t>
            </a:r>
            <a:r>
              <a:rPr lang="en-US" altLang="nb-NO" err="1">
                <a:solidFill>
                  <a:srgbClr val="EEE254"/>
                </a:solidFill>
              </a:rPr>
              <a:t>Situasjonsbilde</a:t>
            </a:r>
            <a:r>
              <a:rPr lang="en-US" altLang="nb-NO">
                <a:solidFill>
                  <a:srgbClr val="EEE254"/>
                </a:solidFill>
              </a:rPr>
              <a:t>:
Standard </a:t>
            </a:r>
            <a:r>
              <a:rPr lang="en-US" altLang="nb-NO" err="1">
                <a:solidFill>
                  <a:srgbClr val="EEE254"/>
                </a:solidFill>
              </a:rPr>
              <a:t>situasjonsbilde</a:t>
            </a:r>
            <a:r>
              <a:rPr lang="en-US" altLang="nb-NO">
                <a:solidFill>
                  <a:srgbClr val="EEE254"/>
                </a:solidFill>
              </a:rPr>
              <a:t>
</a:t>
            </a:r>
            <a:r>
              <a:rPr lang="en-US" altLang="nb-NO" err="1">
                <a:solidFill>
                  <a:srgbClr val="EEE254"/>
                </a:solidFill>
              </a:rPr>
              <a:t>Grenseverdier</a:t>
            </a:r>
            <a:r>
              <a:rPr lang="en-US" altLang="nb-NO">
                <a:solidFill>
                  <a:srgbClr val="EEE254"/>
                </a:solidFill>
              </a:rPr>
              <a:t>:
1,0 </a:t>
            </a:r>
            <a:r>
              <a:rPr lang="en-US" altLang="nb-NO" err="1">
                <a:solidFill>
                  <a:srgbClr val="EEE254"/>
                </a:solidFill>
              </a:rPr>
              <a:t>Beskrivelse</a:t>
            </a:r>
            <a:r>
              <a:rPr lang="en-US" altLang="nb-NO">
                <a:solidFill>
                  <a:srgbClr val="EEE254"/>
                </a:solidFill>
              </a:rPr>
              <a:t>:
Mange </a:t>
            </a:r>
            <a:r>
              <a:rPr lang="en-US" altLang="nb-NO" err="1">
                <a:solidFill>
                  <a:srgbClr val="EEE254"/>
                </a:solidFill>
              </a:rPr>
              <a:t>elever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i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ditt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utvalg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sier</a:t>
            </a:r>
            <a:r>
              <a:rPr lang="en-US" altLang="nb-NO">
                <a:solidFill>
                  <a:srgbClr val="EEE254"/>
                </a:solidFill>
              </a:rPr>
              <a:t> at det er et </a:t>
            </a:r>
            <a:r>
              <a:rPr lang="en-US" altLang="nb-NO" err="1">
                <a:solidFill>
                  <a:srgbClr val="EEE254"/>
                </a:solidFill>
              </a:rPr>
              <a:t>trygt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miljø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på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skolen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og</a:t>
            </a:r>
            <a:r>
              <a:rPr lang="en-US" altLang="nb-NO">
                <a:solidFill>
                  <a:srgbClr val="EEE254"/>
                </a:solidFill>
              </a:rPr>
              <a:t> at de </a:t>
            </a:r>
            <a:r>
              <a:rPr lang="en-US" altLang="nb-NO" err="1">
                <a:solidFill>
                  <a:srgbClr val="EEE254"/>
                </a:solidFill>
              </a:rPr>
              <a:t>har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noen</a:t>
            </a:r>
            <a:r>
              <a:rPr lang="en-US" altLang="nb-NO">
                <a:solidFill>
                  <a:srgbClr val="EEE254"/>
                </a:solidFill>
              </a:rPr>
              <a:t> å </a:t>
            </a:r>
            <a:r>
              <a:rPr lang="en-US" altLang="nb-NO" err="1">
                <a:solidFill>
                  <a:srgbClr val="EEE254"/>
                </a:solidFill>
              </a:rPr>
              <a:t>snakke</a:t>
            </a:r>
            <a:r>
              <a:rPr lang="en-US" altLang="nb-NO">
                <a:solidFill>
                  <a:srgbClr val="EEE254"/>
                </a:solidFill>
              </a:rPr>
              <a:t> med </a:t>
            </a:r>
            <a:r>
              <a:rPr lang="en-US" altLang="nb-NO" err="1">
                <a:solidFill>
                  <a:srgbClr val="EEE254"/>
                </a:solidFill>
              </a:rPr>
              <a:t>hvis</a:t>
            </a:r>
            <a:r>
              <a:rPr lang="en-US" altLang="nb-NO">
                <a:solidFill>
                  <a:srgbClr val="EEE254"/>
                </a:solidFill>
              </a:rPr>
              <a:t> det er </a:t>
            </a:r>
            <a:r>
              <a:rPr lang="en-US" altLang="nb-NO" err="1">
                <a:solidFill>
                  <a:srgbClr val="EEE254"/>
                </a:solidFill>
              </a:rPr>
              <a:t>noe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som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plager</a:t>
            </a:r>
            <a:r>
              <a:rPr lang="en-US" altLang="nb-NO">
                <a:solidFill>
                  <a:srgbClr val="EEE254"/>
                </a:solidFill>
              </a:rPr>
              <a:t> dem, men det </a:t>
            </a:r>
            <a:r>
              <a:rPr lang="en-US" altLang="nb-NO" err="1">
                <a:solidFill>
                  <a:srgbClr val="EEE254"/>
                </a:solidFill>
              </a:rPr>
              <a:t>finnes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en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liten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gruppe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elever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som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ikke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synes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miljøet</a:t>
            </a:r>
            <a:r>
              <a:rPr lang="en-US" altLang="nb-NO">
                <a:solidFill>
                  <a:srgbClr val="EEE254"/>
                </a:solidFill>
              </a:rPr>
              <a:t> er like </a:t>
            </a:r>
            <a:r>
              <a:rPr lang="en-US" altLang="nb-NO" err="1">
                <a:solidFill>
                  <a:srgbClr val="EEE254"/>
                </a:solidFill>
              </a:rPr>
              <a:t>trygt</a:t>
            </a:r>
            <a:r>
              <a:rPr lang="en-US" altLang="nb-NO">
                <a:solidFill>
                  <a:srgbClr val="EEE254"/>
                </a:solidFill>
              </a:rPr>
              <a:t>. </a:t>
            </a:r>
            <a:r>
              <a:rPr lang="en-US" altLang="nb-NO" err="1">
                <a:solidFill>
                  <a:srgbClr val="EEE254"/>
                </a:solidFill>
              </a:rPr>
              <a:t>Resultatet</a:t>
            </a:r>
            <a:r>
              <a:rPr lang="en-US" altLang="nb-NO">
                <a:solidFill>
                  <a:srgbClr val="EEE254"/>
                </a:solidFill>
              </a:rPr>
              <a:t> er </a:t>
            </a:r>
            <a:r>
              <a:rPr lang="en-US" altLang="nb-NO" err="1">
                <a:solidFill>
                  <a:srgbClr val="EEE254"/>
                </a:solidFill>
              </a:rPr>
              <a:t>likevel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nærmere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grønt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nivå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enn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rødt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nivå</a:t>
            </a:r>
            <a:r>
              <a:rPr lang="en-US" altLang="nb-NO">
                <a:solidFill>
                  <a:srgbClr val="EEE254"/>
                </a:solidFill>
              </a:rPr>
              <a:t>.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EEE254"/>
                </a:solidFill>
              </a:rPr>
              <a:t>
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77B800"/>
                </a:solidFill>
              </a:rPr>
              <a:t>Rad:10 Kollone:8
Verdi:
4,39
</a:t>
            </a:r>
            <a:r>
              <a:rPr lang="en-US" altLang="nb-NO" err="1">
                <a:solidFill>
                  <a:srgbClr val="77B800"/>
                </a:solidFill>
              </a:rPr>
              <a:t>Situasjonsbilde</a:t>
            </a:r>
            <a:r>
              <a:rPr lang="en-US" altLang="nb-NO">
                <a:solidFill>
                  <a:srgbClr val="77B800"/>
                </a:solidFill>
              </a:rPr>
              <a:t>:
Standard </a:t>
            </a:r>
            <a:r>
              <a:rPr lang="en-US" altLang="nb-NO" err="1">
                <a:solidFill>
                  <a:srgbClr val="77B800"/>
                </a:solidFill>
              </a:rPr>
              <a:t>situasjonsbilde</a:t>
            </a:r>
            <a:r>
              <a:rPr lang="en-US" altLang="nb-NO">
                <a:solidFill>
                  <a:srgbClr val="77B800"/>
                </a:solidFill>
              </a:rPr>
              <a:t>
</a:t>
            </a:r>
            <a:r>
              <a:rPr lang="en-US" altLang="nb-NO" err="1">
                <a:solidFill>
                  <a:srgbClr val="77B800"/>
                </a:solidFill>
              </a:rPr>
              <a:t>Grenseverdier</a:t>
            </a:r>
            <a:r>
              <a:rPr lang="en-US" altLang="nb-NO">
                <a:solidFill>
                  <a:srgbClr val="77B800"/>
                </a:solidFill>
              </a:rPr>
              <a:t>:
1,0 </a:t>
            </a:r>
            <a:r>
              <a:rPr lang="en-US" altLang="nb-NO" err="1">
                <a:solidFill>
                  <a:srgbClr val="77B800"/>
                </a:solidFill>
              </a:rPr>
              <a:t>Beskrivelse</a:t>
            </a:r>
            <a:r>
              <a:rPr lang="en-US" altLang="nb-NO">
                <a:solidFill>
                  <a:srgbClr val="77B800"/>
                </a:solidFill>
              </a:rPr>
              <a:t>:
</a:t>
            </a:r>
            <a:r>
              <a:rPr lang="en-US" altLang="nb-NO" err="1">
                <a:solidFill>
                  <a:srgbClr val="77B800"/>
                </a:solidFill>
              </a:rPr>
              <a:t>Elevene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i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ditt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utvalg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sier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stort</a:t>
            </a:r>
            <a:r>
              <a:rPr lang="en-US" altLang="nb-NO">
                <a:solidFill>
                  <a:srgbClr val="77B800"/>
                </a:solidFill>
              </a:rPr>
              <a:t> sett at det er et </a:t>
            </a:r>
            <a:r>
              <a:rPr lang="en-US" altLang="nb-NO" err="1">
                <a:solidFill>
                  <a:srgbClr val="77B800"/>
                </a:solidFill>
              </a:rPr>
              <a:t>trygt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miljø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på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skolen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og</a:t>
            </a:r>
            <a:r>
              <a:rPr lang="en-US" altLang="nb-NO">
                <a:solidFill>
                  <a:srgbClr val="77B800"/>
                </a:solidFill>
              </a:rPr>
              <a:t> at de </a:t>
            </a:r>
            <a:r>
              <a:rPr lang="en-US" altLang="nb-NO" err="1">
                <a:solidFill>
                  <a:srgbClr val="77B800"/>
                </a:solidFill>
              </a:rPr>
              <a:t>har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noen</a:t>
            </a:r>
            <a:r>
              <a:rPr lang="en-US" altLang="nb-NO">
                <a:solidFill>
                  <a:srgbClr val="77B800"/>
                </a:solidFill>
              </a:rPr>
              <a:t> å </a:t>
            </a:r>
            <a:r>
              <a:rPr lang="en-US" altLang="nb-NO" err="1">
                <a:solidFill>
                  <a:srgbClr val="77B800"/>
                </a:solidFill>
              </a:rPr>
              <a:t>snakke</a:t>
            </a:r>
            <a:r>
              <a:rPr lang="en-US" altLang="nb-NO">
                <a:solidFill>
                  <a:srgbClr val="77B800"/>
                </a:solidFill>
              </a:rPr>
              <a:t> med </a:t>
            </a:r>
            <a:r>
              <a:rPr lang="en-US" altLang="nb-NO" err="1">
                <a:solidFill>
                  <a:srgbClr val="77B800"/>
                </a:solidFill>
              </a:rPr>
              <a:t>hvis</a:t>
            </a:r>
            <a:r>
              <a:rPr lang="en-US" altLang="nb-NO">
                <a:solidFill>
                  <a:srgbClr val="77B800"/>
                </a:solidFill>
              </a:rPr>
              <a:t> det er </a:t>
            </a:r>
            <a:r>
              <a:rPr lang="en-US" altLang="nb-NO" err="1">
                <a:solidFill>
                  <a:srgbClr val="77B800"/>
                </a:solidFill>
              </a:rPr>
              <a:t>noe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som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plager</a:t>
            </a:r>
            <a:r>
              <a:rPr lang="en-US" altLang="nb-NO">
                <a:solidFill>
                  <a:srgbClr val="77B800"/>
                </a:solidFill>
              </a:rPr>
              <a:t> dem.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77B800"/>
                </a:solidFill>
              </a:rPr>
              <a:t>
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EEE254"/>
                </a:solidFill>
              </a:rPr>
              <a:t>Rad:13 Kollone:2
Verdi:
4,83
</a:t>
            </a:r>
            <a:r>
              <a:rPr lang="en-US" altLang="nb-NO" err="1">
                <a:solidFill>
                  <a:srgbClr val="EEE254"/>
                </a:solidFill>
              </a:rPr>
              <a:t>Situasjonsbilde</a:t>
            </a:r>
            <a:r>
              <a:rPr lang="en-US" altLang="nb-NO">
                <a:solidFill>
                  <a:srgbClr val="EEE254"/>
                </a:solidFill>
              </a:rPr>
              <a:t>:
Standard </a:t>
            </a:r>
            <a:r>
              <a:rPr lang="en-US" altLang="nb-NO" err="1">
                <a:solidFill>
                  <a:srgbClr val="EEE254"/>
                </a:solidFill>
              </a:rPr>
              <a:t>situasjonsbilde</a:t>
            </a:r>
            <a:r>
              <a:rPr lang="en-US" altLang="nb-NO">
                <a:solidFill>
                  <a:srgbClr val="EEE254"/>
                </a:solidFill>
              </a:rPr>
              <a:t>
</a:t>
            </a:r>
            <a:r>
              <a:rPr lang="en-US" altLang="nb-NO" err="1">
                <a:solidFill>
                  <a:srgbClr val="EEE254"/>
                </a:solidFill>
              </a:rPr>
              <a:t>Grenseverdier</a:t>
            </a:r>
            <a:r>
              <a:rPr lang="en-US" altLang="nb-NO">
                <a:solidFill>
                  <a:srgbClr val="EEE254"/>
                </a:solidFill>
              </a:rPr>
              <a:t>:
1,0 </a:t>
            </a:r>
            <a:r>
              <a:rPr lang="en-US" altLang="nb-NO" err="1">
                <a:solidFill>
                  <a:srgbClr val="EEE254"/>
                </a:solidFill>
              </a:rPr>
              <a:t>Beskrivelse</a:t>
            </a:r>
            <a:r>
              <a:rPr lang="en-US" altLang="nb-NO">
                <a:solidFill>
                  <a:srgbClr val="EEE254"/>
                </a:solidFill>
              </a:rPr>
              <a:t>:
I </a:t>
            </a:r>
            <a:r>
              <a:rPr lang="en-US" altLang="nb-NO" err="1">
                <a:solidFill>
                  <a:srgbClr val="EEE254"/>
                </a:solidFill>
              </a:rPr>
              <a:t>følge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elevene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i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ditt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utvalg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forekommer</a:t>
            </a:r>
            <a:r>
              <a:rPr lang="en-US" altLang="nb-NO">
                <a:solidFill>
                  <a:srgbClr val="EEE254"/>
                </a:solidFill>
              </a:rPr>
              <a:t> mobbing </a:t>
            </a:r>
            <a:r>
              <a:rPr lang="en-US" altLang="nb-NO" err="1">
                <a:solidFill>
                  <a:srgbClr val="EEE254"/>
                </a:solidFill>
              </a:rPr>
              <a:t>sjelden</a:t>
            </a:r>
            <a:r>
              <a:rPr lang="en-US" altLang="nb-NO">
                <a:solidFill>
                  <a:srgbClr val="EEE254"/>
                </a:solidFill>
              </a:rPr>
              <a:t>, men det </a:t>
            </a:r>
            <a:r>
              <a:rPr lang="en-US" altLang="nb-NO" err="1">
                <a:solidFill>
                  <a:srgbClr val="EEE254"/>
                </a:solidFill>
              </a:rPr>
              <a:t>finnes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en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liten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gruppe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elever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som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sier</a:t>
            </a:r>
            <a:r>
              <a:rPr lang="en-US" altLang="nb-NO">
                <a:solidFill>
                  <a:srgbClr val="EEE254"/>
                </a:solidFill>
              </a:rPr>
              <a:t> at de er </a:t>
            </a:r>
            <a:r>
              <a:rPr lang="en-US" altLang="nb-NO" err="1">
                <a:solidFill>
                  <a:srgbClr val="EEE254"/>
                </a:solidFill>
              </a:rPr>
              <a:t>blitt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mobbet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på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skolen</a:t>
            </a:r>
            <a:r>
              <a:rPr lang="en-US" altLang="nb-NO">
                <a:solidFill>
                  <a:srgbClr val="EEE254"/>
                </a:solidFill>
              </a:rPr>
              <a:t> de </a:t>
            </a:r>
            <a:r>
              <a:rPr lang="en-US" altLang="nb-NO" err="1">
                <a:solidFill>
                  <a:srgbClr val="EEE254"/>
                </a:solidFill>
              </a:rPr>
              <a:t>siste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månedene</a:t>
            </a:r>
            <a:r>
              <a:rPr lang="en-US" altLang="nb-NO">
                <a:solidFill>
                  <a:srgbClr val="EEE254"/>
                </a:solidFill>
              </a:rPr>
              <a:t>. </a:t>
            </a:r>
            <a:r>
              <a:rPr lang="en-US" altLang="nb-NO" err="1">
                <a:solidFill>
                  <a:srgbClr val="EEE254"/>
                </a:solidFill>
              </a:rPr>
              <a:t>Resultatet</a:t>
            </a:r>
            <a:r>
              <a:rPr lang="en-US" altLang="nb-NO">
                <a:solidFill>
                  <a:srgbClr val="EEE254"/>
                </a:solidFill>
              </a:rPr>
              <a:t> er </a:t>
            </a:r>
            <a:r>
              <a:rPr lang="en-US" altLang="nb-NO" err="1">
                <a:solidFill>
                  <a:srgbClr val="EEE254"/>
                </a:solidFill>
              </a:rPr>
              <a:t>likevel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nærmere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grønt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nivå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enn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rødt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nivå</a:t>
            </a:r>
            <a:r>
              <a:rPr lang="en-US" altLang="nb-NO">
                <a:solidFill>
                  <a:srgbClr val="EEE254"/>
                </a:solidFill>
              </a:rPr>
              <a:t>.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EEE254"/>
                </a:solidFill>
              </a:rPr>
              <a:t>
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77B800"/>
                </a:solidFill>
              </a:rPr>
              <a:t>Rad:13 Kollone:3
Verdi:
4,92
</a:t>
            </a:r>
            <a:r>
              <a:rPr lang="en-US" altLang="nb-NO" err="1">
                <a:solidFill>
                  <a:srgbClr val="77B800"/>
                </a:solidFill>
              </a:rPr>
              <a:t>Situasjonsbilde</a:t>
            </a:r>
            <a:r>
              <a:rPr lang="en-US" altLang="nb-NO">
                <a:solidFill>
                  <a:srgbClr val="77B800"/>
                </a:solidFill>
              </a:rPr>
              <a:t>:
Standard </a:t>
            </a:r>
            <a:r>
              <a:rPr lang="en-US" altLang="nb-NO" err="1">
                <a:solidFill>
                  <a:srgbClr val="77B800"/>
                </a:solidFill>
              </a:rPr>
              <a:t>situasjonsbilde</a:t>
            </a:r>
            <a:r>
              <a:rPr lang="en-US" altLang="nb-NO">
                <a:solidFill>
                  <a:srgbClr val="77B800"/>
                </a:solidFill>
              </a:rPr>
              <a:t>
</a:t>
            </a:r>
            <a:r>
              <a:rPr lang="en-US" altLang="nb-NO" err="1">
                <a:solidFill>
                  <a:srgbClr val="77B800"/>
                </a:solidFill>
              </a:rPr>
              <a:t>Grenseverdier</a:t>
            </a:r>
            <a:r>
              <a:rPr lang="en-US" altLang="nb-NO">
                <a:solidFill>
                  <a:srgbClr val="77B800"/>
                </a:solidFill>
              </a:rPr>
              <a:t>:
1,0 </a:t>
            </a:r>
            <a:r>
              <a:rPr lang="en-US" altLang="nb-NO" err="1">
                <a:solidFill>
                  <a:srgbClr val="77B800"/>
                </a:solidFill>
              </a:rPr>
              <a:t>Beskrivelse</a:t>
            </a:r>
            <a:r>
              <a:rPr lang="en-US" altLang="nb-NO">
                <a:solidFill>
                  <a:srgbClr val="77B800"/>
                </a:solidFill>
              </a:rPr>
              <a:t>:
Det er </a:t>
            </a:r>
            <a:r>
              <a:rPr lang="en-US" altLang="nb-NO" err="1">
                <a:solidFill>
                  <a:srgbClr val="77B800"/>
                </a:solidFill>
              </a:rPr>
              <a:t>svært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få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elever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i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ditt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utvalg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som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sier</a:t>
            </a:r>
            <a:r>
              <a:rPr lang="en-US" altLang="nb-NO">
                <a:solidFill>
                  <a:srgbClr val="77B800"/>
                </a:solidFill>
              </a:rPr>
              <a:t> at de er </a:t>
            </a:r>
            <a:r>
              <a:rPr lang="en-US" altLang="nb-NO" err="1">
                <a:solidFill>
                  <a:srgbClr val="77B800"/>
                </a:solidFill>
              </a:rPr>
              <a:t>blitt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mobbet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på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skolen</a:t>
            </a:r>
            <a:r>
              <a:rPr lang="en-US" altLang="nb-NO">
                <a:solidFill>
                  <a:srgbClr val="77B800"/>
                </a:solidFill>
              </a:rPr>
              <a:t> de </a:t>
            </a:r>
            <a:r>
              <a:rPr lang="en-US" altLang="nb-NO" err="1">
                <a:solidFill>
                  <a:srgbClr val="77B800"/>
                </a:solidFill>
              </a:rPr>
              <a:t>siste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månedene</a:t>
            </a:r>
            <a:r>
              <a:rPr lang="en-US" altLang="nb-NO">
                <a:solidFill>
                  <a:srgbClr val="77B800"/>
                </a:solidFill>
              </a:rPr>
              <a:t>.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77B800"/>
                </a:solidFill>
              </a:rPr>
              <a:t>
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CF3B18"/>
                </a:solidFill>
              </a:rPr>
              <a:t>Rad:13 Kollone:4
Verdi:
4,43
</a:t>
            </a:r>
            <a:r>
              <a:rPr lang="en-US" altLang="nb-NO" err="1">
                <a:solidFill>
                  <a:srgbClr val="CF3B18"/>
                </a:solidFill>
              </a:rPr>
              <a:t>Situasjonsbilde</a:t>
            </a:r>
            <a:r>
              <a:rPr lang="en-US" altLang="nb-NO">
                <a:solidFill>
                  <a:srgbClr val="CF3B18"/>
                </a:solidFill>
              </a:rPr>
              <a:t>:
Standard </a:t>
            </a:r>
            <a:r>
              <a:rPr lang="en-US" altLang="nb-NO" err="1">
                <a:solidFill>
                  <a:srgbClr val="CF3B18"/>
                </a:solidFill>
              </a:rPr>
              <a:t>situasjonsbilde</a:t>
            </a:r>
            <a:r>
              <a:rPr lang="en-US" altLang="nb-NO">
                <a:solidFill>
                  <a:srgbClr val="CF3B18"/>
                </a:solidFill>
              </a:rPr>
              <a:t>
</a:t>
            </a:r>
            <a:r>
              <a:rPr lang="en-US" altLang="nb-NO" err="1">
                <a:solidFill>
                  <a:srgbClr val="CF3B18"/>
                </a:solidFill>
              </a:rPr>
              <a:t>Grenseverdier</a:t>
            </a:r>
            <a:r>
              <a:rPr lang="en-US" altLang="nb-NO">
                <a:solidFill>
                  <a:srgbClr val="CF3B18"/>
                </a:solidFill>
              </a:rPr>
              <a:t>:
1,0 </a:t>
            </a:r>
            <a:r>
              <a:rPr lang="en-US" altLang="nb-NO" err="1">
                <a:solidFill>
                  <a:srgbClr val="CF3B18"/>
                </a:solidFill>
              </a:rPr>
              <a:t>Beskrivelse</a:t>
            </a:r>
            <a:r>
              <a:rPr lang="en-US" altLang="nb-NO">
                <a:solidFill>
                  <a:srgbClr val="CF3B18"/>
                </a:solidFill>
              </a:rPr>
              <a:t>:
Det </a:t>
            </a:r>
            <a:r>
              <a:rPr lang="en-US" altLang="nb-NO" err="1">
                <a:solidFill>
                  <a:srgbClr val="CF3B18"/>
                </a:solidFill>
              </a:rPr>
              <a:t>finnes</a:t>
            </a:r>
            <a:r>
              <a:rPr lang="en-US" altLang="nb-NO">
                <a:solidFill>
                  <a:srgbClr val="CF3B18"/>
                </a:solidFill>
              </a:rPr>
              <a:t> mange </a:t>
            </a:r>
            <a:r>
              <a:rPr lang="en-US" altLang="nb-NO" err="1">
                <a:solidFill>
                  <a:srgbClr val="CF3B18"/>
                </a:solidFill>
              </a:rPr>
              <a:t>elever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i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ditt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utvalg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som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sier</a:t>
            </a:r>
            <a:r>
              <a:rPr lang="en-US" altLang="nb-NO">
                <a:solidFill>
                  <a:srgbClr val="CF3B18"/>
                </a:solidFill>
              </a:rPr>
              <a:t> de </a:t>
            </a:r>
            <a:r>
              <a:rPr lang="en-US" altLang="nb-NO" err="1">
                <a:solidFill>
                  <a:srgbClr val="CF3B18"/>
                </a:solidFill>
              </a:rPr>
              <a:t>ikke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opplever</a:t>
            </a:r>
            <a:r>
              <a:rPr lang="en-US" altLang="nb-NO">
                <a:solidFill>
                  <a:srgbClr val="CF3B18"/>
                </a:solidFill>
              </a:rPr>
              <a:t> mobbing, men </a:t>
            </a:r>
            <a:r>
              <a:rPr lang="en-US" altLang="nb-NO" err="1">
                <a:solidFill>
                  <a:srgbClr val="CF3B18"/>
                </a:solidFill>
              </a:rPr>
              <a:t>en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bør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stille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spørsmål</a:t>
            </a:r>
            <a:r>
              <a:rPr lang="en-US" altLang="nb-NO">
                <a:solidFill>
                  <a:srgbClr val="CF3B18"/>
                </a:solidFill>
              </a:rPr>
              <a:t> med om det er for mange </a:t>
            </a:r>
            <a:r>
              <a:rPr lang="en-US" altLang="nb-NO" err="1">
                <a:solidFill>
                  <a:srgbClr val="CF3B18"/>
                </a:solidFill>
              </a:rPr>
              <a:t>elever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i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ditt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utvalg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som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sier</a:t>
            </a:r>
            <a:r>
              <a:rPr lang="en-US" altLang="nb-NO">
                <a:solidFill>
                  <a:srgbClr val="CF3B18"/>
                </a:solidFill>
              </a:rPr>
              <a:t> at de er </a:t>
            </a:r>
            <a:r>
              <a:rPr lang="en-US" altLang="nb-NO" err="1">
                <a:solidFill>
                  <a:srgbClr val="CF3B18"/>
                </a:solidFill>
              </a:rPr>
              <a:t>blitt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mobbet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på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skolen</a:t>
            </a:r>
            <a:r>
              <a:rPr lang="en-US" altLang="nb-NO">
                <a:solidFill>
                  <a:srgbClr val="CF3B18"/>
                </a:solidFill>
              </a:rPr>
              <a:t> de </a:t>
            </a:r>
            <a:r>
              <a:rPr lang="en-US" altLang="nb-NO" err="1">
                <a:solidFill>
                  <a:srgbClr val="CF3B18"/>
                </a:solidFill>
              </a:rPr>
              <a:t>siste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månedene</a:t>
            </a:r>
            <a:r>
              <a:rPr lang="en-US" altLang="nb-NO">
                <a:solidFill>
                  <a:srgbClr val="CF3B18"/>
                </a:solidFill>
              </a:rPr>
              <a:t>.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CF3B18"/>
                </a:solidFill>
              </a:rPr>
              <a:t>
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EEE254"/>
                </a:solidFill>
              </a:rPr>
              <a:t>Rad:13 Kollone:5
Verdi:
4,80
</a:t>
            </a:r>
            <a:r>
              <a:rPr lang="en-US" altLang="nb-NO" err="1">
                <a:solidFill>
                  <a:srgbClr val="EEE254"/>
                </a:solidFill>
              </a:rPr>
              <a:t>Situasjonsbilde</a:t>
            </a:r>
            <a:r>
              <a:rPr lang="en-US" altLang="nb-NO">
                <a:solidFill>
                  <a:srgbClr val="EEE254"/>
                </a:solidFill>
              </a:rPr>
              <a:t>:
Standard </a:t>
            </a:r>
            <a:r>
              <a:rPr lang="en-US" altLang="nb-NO" err="1">
                <a:solidFill>
                  <a:srgbClr val="EEE254"/>
                </a:solidFill>
              </a:rPr>
              <a:t>situasjonsbilde</a:t>
            </a:r>
            <a:r>
              <a:rPr lang="en-US" altLang="nb-NO">
                <a:solidFill>
                  <a:srgbClr val="EEE254"/>
                </a:solidFill>
              </a:rPr>
              <a:t>
</a:t>
            </a:r>
            <a:r>
              <a:rPr lang="en-US" altLang="nb-NO" err="1">
                <a:solidFill>
                  <a:srgbClr val="EEE254"/>
                </a:solidFill>
              </a:rPr>
              <a:t>Grenseverdier</a:t>
            </a:r>
            <a:r>
              <a:rPr lang="en-US" altLang="nb-NO">
                <a:solidFill>
                  <a:srgbClr val="EEE254"/>
                </a:solidFill>
              </a:rPr>
              <a:t>:
1,0 </a:t>
            </a:r>
            <a:r>
              <a:rPr lang="en-US" altLang="nb-NO" err="1">
                <a:solidFill>
                  <a:srgbClr val="EEE254"/>
                </a:solidFill>
              </a:rPr>
              <a:t>Beskrivelse</a:t>
            </a:r>
            <a:r>
              <a:rPr lang="en-US" altLang="nb-NO">
                <a:solidFill>
                  <a:srgbClr val="EEE254"/>
                </a:solidFill>
              </a:rPr>
              <a:t>:
I </a:t>
            </a:r>
            <a:r>
              <a:rPr lang="en-US" altLang="nb-NO" err="1">
                <a:solidFill>
                  <a:srgbClr val="EEE254"/>
                </a:solidFill>
              </a:rPr>
              <a:t>følge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elevene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i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ditt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utvalg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forekommer</a:t>
            </a:r>
            <a:r>
              <a:rPr lang="en-US" altLang="nb-NO">
                <a:solidFill>
                  <a:srgbClr val="EEE254"/>
                </a:solidFill>
              </a:rPr>
              <a:t> mobbing </a:t>
            </a:r>
            <a:r>
              <a:rPr lang="en-US" altLang="nb-NO" err="1">
                <a:solidFill>
                  <a:srgbClr val="EEE254"/>
                </a:solidFill>
              </a:rPr>
              <a:t>sjelden</a:t>
            </a:r>
            <a:r>
              <a:rPr lang="en-US" altLang="nb-NO">
                <a:solidFill>
                  <a:srgbClr val="EEE254"/>
                </a:solidFill>
              </a:rPr>
              <a:t>, men det </a:t>
            </a:r>
            <a:r>
              <a:rPr lang="en-US" altLang="nb-NO" err="1">
                <a:solidFill>
                  <a:srgbClr val="EEE254"/>
                </a:solidFill>
              </a:rPr>
              <a:t>finnes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en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liten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gruppe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elever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som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sier</a:t>
            </a:r>
            <a:r>
              <a:rPr lang="en-US" altLang="nb-NO">
                <a:solidFill>
                  <a:srgbClr val="EEE254"/>
                </a:solidFill>
              </a:rPr>
              <a:t> at de er </a:t>
            </a:r>
            <a:r>
              <a:rPr lang="en-US" altLang="nb-NO" err="1">
                <a:solidFill>
                  <a:srgbClr val="EEE254"/>
                </a:solidFill>
              </a:rPr>
              <a:t>blitt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mobbet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på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skolen</a:t>
            </a:r>
            <a:r>
              <a:rPr lang="en-US" altLang="nb-NO">
                <a:solidFill>
                  <a:srgbClr val="EEE254"/>
                </a:solidFill>
              </a:rPr>
              <a:t> de </a:t>
            </a:r>
            <a:r>
              <a:rPr lang="en-US" altLang="nb-NO" err="1">
                <a:solidFill>
                  <a:srgbClr val="EEE254"/>
                </a:solidFill>
              </a:rPr>
              <a:t>siste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månedene</a:t>
            </a:r>
            <a:r>
              <a:rPr lang="en-US" altLang="nb-NO">
                <a:solidFill>
                  <a:srgbClr val="EEE254"/>
                </a:solidFill>
              </a:rPr>
              <a:t>. </a:t>
            </a:r>
            <a:r>
              <a:rPr lang="en-US" altLang="nb-NO" err="1">
                <a:solidFill>
                  <a:srgbClr val="EEE254"/>
                </a:solidFill>
              </a:rPr>
              <a:t>Resultatet</a:t>
            </a:r>
            <a:r>
              <a:rPr lang="en-US" altLang="nb-NO">
                <a:solidFill>
                  <a:srgbClr val="EEE254"/>
                </a:solidFill>
              </a:rPr>
              <a:t> er </a:t>
            </a:r>
            <a:r>
              <a:rPr lang="en-US" altLang="nb-NO" err="1">
                <a:solidFill>
                  <a:srgbClr val="EEE254"/>
                </a:solidFill>
              </a:rPr>
              <a:t>likevel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nærmere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grønt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nivå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enn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rødt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nivå</a:t>
            </a:r>
            <a:r>
              <a:rPr lang="en-US" altLang="nb-NO">
                <a:solidFill>
                  <a:srgbClr val="EEE254"/>
                </a:solidFill>
              </a:rPr>
              <a:t>.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EEE254"/>
                </a:solidFill>
              </a:rPr>
              <a:t>
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EEE254"/>
                </a:solidFill>
              </a:rPr>
              <a:t>Rad:13 Kollone:6
Verdi:
4,88
</a:t>
            </a:r>
            <a:r>
              <a:rPr lang="en-US" altLang="nb-NO" err="1">
                <a:solidFill>
                  <a:srgbClr val="EEE254"/>
                </a:solidFill>
              </a:rPr>
              <a:t>Situasjonsbilde</a:t>
            </a:r>
            <a:r>
              <a:rPr lang="en-US" altLang="nb-NO">
                <a:solidFill>
                  <a:srgbClr val="EEE254"/>
                </a:solidFill>
              </a:rPr>
              <a:t>:
Standard </a:t>
            </a:r>
            <a:r>
              <a:rPr lang="en-US" altLang="nb-NO" err="1">
                <a:solidFill>
                  <a:srgbClr val="EEE254"/>
                </a:solidFill>
              </a:rPr>
              <a:t>situasjonsbilde</a:t>
            </a:r>
            <a:r>
              <a:rPr lang="en-US" altLang="nb-NO">
                <a:solidFill>
                  <a:srgbClr val="EEE254"/>
                </a:solidFill>
              </a:rPr>
              <a:t>
</a:t>
            </a:r>
            <a:r>
              <a:rPr lang="en-US" altLang="nb-NO" err="1">
                <a:solidFill>
                  <a:srgbClr val="EEE254"/>
                </a:solidFill>
              </a:rPr>
              <a:t>Grenseverdier</a:t>
            </a:r>
            <a:r>
              <a:rPr lang="en-US" altLang="nb-NO">
                <a:solidFill>
                  <a:srgbClr val="EEE254"/>
                </a:solidFill>
              </a:rPr>
              <a:t>:
1,0 </a:t>
            </a:r>
            <a:r>
              <a:rPr lang="en-US" altLang="nb-NO" err="1">
                <a:solidFill>
                  <a:srgbClr val="EEE254"/>
                </a:solidFill>
              </a:rPr>
              <a:t>Beskrivelse</a:t>
            </a:r>
            <a:r>
              <a:rPr lang="en-US" altLang="nb-NO">
                <a:solidFill>
                  <a:srgbClr val="EEE254"/>
                </a:solidFill>
              </a:rPr>
              <a:t>:
I </a:t>
            </a:r>
            <a:r>
              <a:rPr lang="en-US" altLang="nb-NO" err="1">
                <a:solidFill>
                  <a:srgbClr val="EEE254"/>
                </a:solidFill>
              </a:rPr>
              <a:t>følge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elevene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i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ditt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utvalg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forekommer</a:t>
            </a:r>
            <a:r>
              <a:rPr lang="en-US" altLang="nb-NO">
                <a:solidFill>
                  <a:srgbClr val="EEE254"/>
                </a:solidFill>
              </a:rPr>
              <a:t> mobbing </a:t>
            </a:r>
            <a:r>
              <a:rPr lang="en-US" altLang="nb-NO" err="1">
                <a:solidFill>
                  <a:srgbClr val="EEE254"/>
                </a:solidFill>
              </a:rPr>
              <a:t>sjelden</a:t>
            </a:r>
            <a:r>
              <a:rPr lang="en-US" altLang="nb-NO">
                <a:solidFill>
                  <a:srgbClr val="EEE254"/>
                </a:solidFill>
              </a:rPr>
              <a:t>, men det </a:t>
            </a:r>
            <a:r>
              <a:rPr lang="en-US" altLang="nb-NO" err="1">
                <a:solidFill>
                  <a:srgbClr val="EEE254"/>
                </a:solidFill>
              </a:rPr>
              <a:t>finnes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en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liten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gruppe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elever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som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sier</a:t>
            </a:r>
            <a:r>
              <a:rPr lang="en-US" altLang="nb-NO">
                <a:solidFill>
                  <a:srgbClr val="EEE254"/>
                </a:solidFill>
              </a:rPr>
              <a:t> at de er </a:t>
            </a:r>
            <a:r>
              <a:rPr lang="en-US" altLang="nb-NO" err="1">
                <a:solidFill>
                  <a:srgbClr val="EEE254"/>
                </a:solidFill>
              </a:rPr>
              <a:t>blitt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mobbet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på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skolen</a:t>
            </a:r>
            <a:r>
              <a:rPr lang="en-US" altLang="nb-NO">
                <a:solidFill>
                  <a:srgbClr val="EEE254"/>
                </a:solidFill>
              </a:rPr>
              <a:t> de </a:t>
            </a:r>
            <a:r>
              <a:rPr lang="en-US" altLang="nb-NO" err="1">
                <a:solidFill>
                  <a:srgbClr val="EEE254"/>
                </a:solidFill>
              </a:rPr>
              <a:t>siste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månedene</a:t>
            </a:r>
            <a:r>
              <a:rPr lang="en-US" altLang="nb-NO">
                <a:solidFill>
                  <a:srgbClr val="EEE254"/>
                </a:solidFill>
              </a:rPr>
              <a:t>. </a:t>
            </a:r>
            <a:r>
              <a:rPr lang="en-US" altLang="nb-NO" err="1">
                <a:solidFill>
                  <a:srgbClr val="EEE254"/>
                </a:solidFill>
              </a:rPr>
              <a:t>Resultatet</a:t>
            </a:r>
            <a:r>
              <a:rPr lang="en-US" altLang="nb-NO">
                <a:solidFill>
                  <a:srgbClr val="EEE254"/>
                </a:solidFill>
              </a:rPr>
              <a:t> er </a:t>
            </a:r>
            <a:r>
              <a:rPr lang="en-US" altLang="nb-NO" err="1">
                <a:solidFill>
                  <a:srgbClr val="EEE254"/>
                </a:solidFill>
              </a:rPr>
              <a:t>likevel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nærmere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grønt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nivå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enn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rødt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nivå</a:t>
            </a:r>
            <a:r>
              <a:rPr lang="en-US" altLang="nb-NO">
                <a:solidFill>
                  <a:srgbClr val="EEE254"/>
                </a:solidFill>
              </a:rPr>
              <a:t>.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EEE254"/>
                </a:solidFill>
              </a:rPr>
              <a:t>
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EEE254"/>
                </a:solidFill>
              </a:rPr>
              <a:t>Rad:13 Kollone:7
Verdi:
4,82
</a:t>
            </a:r>
            <a:r>
              <a:rPr lang="en-US" altLang="nb-NO" err="1">
                <a:solidFill>
                  <a:srgbClr val="EEE254"/>
                </a:solidFill>
              </a:rPr>
              <a:t>Situasjonsbilde</a:t>
            </a:r>
            <a:r>
              <a:rPr lang="en-US" altLang="nb-NO">
                <a:solidFill>
                  <a:srgbClr val="EEE254"/>
                </a:solidFill>
              </a:rPr>
              <a:t>:
Standard </a:t>
            </a:r>
            <a:r>
              <a:rPr lang="en-US" altLang="nb-NO" err="1">
                <a:solidFill>
                  <a:srgbClr val="EEE254"/>
                </a:solidFill>
              </a:rPr>
              <a:t>situasjonsbilde</a:t>
            </a:r>
            <a:r>
              <a:rPr lang="en-US" altLang="nb-NO">
                <a:solidFill>
                  <a:srgbClr val="EEE254"/>
                </a:solidFill>
              </a:rPr>
              <a:t>
</a:t>
            </a:r>
            <a:r>
              <a:rPr lang="en-US" altLang="nb-NO" err="1">
                <a:solidFill>
                  <a:srgbClr val="EEE254"/>
                </a:solidFill>
              </a:rPr>
              <a:t>Grenseverdier</a:t>
            </a:r>
            <a:r>
              <a:rPr lang="en-US" altLang="nb-NO">
                <a:solidFill>
                  <a:srgbClr val="EEE254"/>
                </a:solidFill>
              </a:rPr>
              <a:t>:
1,0 </a:t>
            </a:r>
            <a:r>
              <a:rPr lang="en-US" altLang="nb-NO" err="1">
                <a:solidFill>
                  <a:srgbClr val="EEE254"/>
                </a:solidFill>
              </a:rPr>
              <a:t>Beskrivelse</a:t>
            </a:r>
            <a:r>
              <a:rPr lang="en-US" altLang="nb-NO">
                <a:solidFill>
                  <a:srgbClr val="EEE254"/>
                </a:solidFill>
              </a:rPr>
              <a:t>:
I </a:t>
            </a:r>
            <a:r>
              <a:rPr lang="en-US" altLang="nb-NO" err="1">
                <a:solidFill>
                  <a:srgbClr val="EEE254"/>
                </a:solidFill>
              </a:rPr>
              <a:t>følge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elevene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i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ditt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utvalg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forekommer</a:t>
            </a:r>
            <a:r>
              <a:rPr lang="en-US" altLang="nb-NO">
                <a:solidFill>
                  <a:srgbClr val="EEE254"/>
                </a:solidFill>
              </a:rPr>
              <a:t> mobbing </a:t>
            </a:r>
            <a:r>
              <a:rPr lang="en-US" altLang="nb-NO" err="1">
                <a:solidFill>
                  <a:srgbClr val="EEE254"/>
                </a:solidFill>
              </a:rPr>
              <a:t>sjelden</a:t>
            </a:r>
            <a:r>
              <a:rPr lang="en-US" altLang="nb-NO">
                <a:solidFill>
                  <a:srgbClr val="EEE254"/>
                </a:solidFill>
              </a:rPr>
              <a:t>, men det </a:t>
            </a:r>
            <a:r>
              <a:rPr lang="en-US" altLang="nb-NO" err="1">
                <a:solidFill>
                  <a:srgbClr val="EEE254"/>
                </a:solidFill>
              </a:rPr>
              <a:t>finnes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en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liten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gruppe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elever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som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sier</a:t>
            </a:r>
            <a:r>
              <a:rPr lang="en-US" altLang="nb-NO">
                <a:solidFill>
                  <a:srgbClr val="EEE254"/>
                </a:solidFill>
              </a:rPr>
              <a:t> at de er </a:t>
            </a:r>
            <a:r>
              <a:rPr lang="en-US" altLang="nb-NO" err="1">
                <a:solidFill>
                  <a:srgbClr val="EEE254"/>
                </a:solidFill>
              </a:rPr>
              <a:t>blitt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mobbet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på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skolen</a:t>
            </a:r>
            <a:r>
              <a:rPr lang="en-US" altLang="nb-NO">
                <a:solidFill>
                  <a:srgbClr val="EEE254"/>
                </a:solidFill>
              </a:rPr>
              <a:t> de </a:t>
            </a:r>
            <a:r>
              <a:rPr lang="en-US" altLang="nb-NO" err="1">
                <a:solidFill>
                  <a:srgbClr val="EEE254"/>
                </a:solidFill>
              </a:rPr>
              <a:t>siste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månedene</a:t>
            </a:r>
            <a:r>
              <a:rPr lang="en-US" altLang="nb-NO">
                <a:solidFill>
                  <a:srgbClr val="EEE254"/>
                </a:solidFill>
              </a:rPr>
              <a:t>. </a:t>
            </a:r>
            <a:r>
              <a:rPr lang="en-US" altLang="nb-NO" err="1">
                <a:solidFill>
                  <a:srgbClr val="EEE254"/>
                </a:solidFill>
              </a:rPr>
              <a:t>Resultatet</a:t>
            </a:r>
            <a:r>
              <a:rPr lang="en-US" altLang="nb-NO">
                <a:solidFill>
                  <a:srgbClr val="EEE254"/>
                </a:solidFill>
              </a:rPr>
              <a:t> er </a:t>
            </a:r>
            <a:r>
              <a:rPr lang="en-US" altLang="nb-NO" err="1">
                <a:solidFill>
                  <a:srgbClr val="EEE254"/>
                </a:solidFill>
              </a:rPr>
              <a:t>likevel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nærmere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grønt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nivå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enn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rødt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nivå</a:t>
            </a:r>
            <a:r>
              <a:rPr lang="en-US" altLang="nb-NO">
                <a:solidFill>
                  <a:srgbClr val="EEE254"/>
                </a:solidFill>
              </a:rPr>
              <a:t>.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EEE254"/>
                </a:solidFill>
              </a:rPr>
              <a:t>
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EEE254"/>
                </a:solidFill>
              </a:rPr>
              <a:t>Rad:13 Kollone:8
Verdi:
4,78
</a:t>
            </a:r>
            <a:r>
              <a:rPr lang="en-US" altLang="nb-NO" err="1">
                <a:solidFill>
                  <a:srgbClr val="EEE254"/>
                </a:solidFill>
              </a:rPr>
              <a:t>Situasjonsbilde</a:t>
            </a:r>
            <a:r>
              <a:rPr lang="en-US" altLang="nb-NO">
                <a:solidFill>
                  <a:srgbClr val="EEE254"/>
                </a:solidFill>
              </a:rPr>
              <a:t>:
Standard </a:t>
            </a:r>
            <a:r>
              <a:rPr lang="en-US" altLang="nb-NO" err="1">
                <a:solidFill>
                  <a:srgbClr val="EEE254"/>
                </a:solidFill>
              </a:rPr>
              <a:t>situasjonsbilde</a:t>
            </a:r>
            <a:r>
              <a:rPr lang="en-US" altLang="nb-NO">
                <a:solidFill>
                  <a:srgbClr val="EEE254"/>
                </a:solidFill>
              </a:rPr>
              <a:t>
</a:t>
            </a:r>
            <a:r>
              <a:rPr lang="en-US" altLang="nb-NO" err="1">
                <a:solidFill>
                  <a:srgbClr val="EEE254"/>
                </a:solidFill>
              </a:rPr>
              <a:t>Grenseverdier</a:t>
            </a:r>
            <a:r>
              <a:rPr lang="en-US" altLang="nb-NO">
                <a:solidFill>
                  <a:srgbClr val="EEE254"/>
                </a:solidFill>
              </a:rPr>
              <a:t>:
1,0 </a:t>
            </a:r>
            <a:r>
              <a:rPr lang="en-US" altLang="nb-NO" err="1">
                <a:solidFill>
                  <a:srgbClr val="EEE254"/>
                </a:solidFill>
              </a:rPr>
              <a:t>Beskrivelse</a:t>
            </a:r>
            <a:r>
              <a:rPr lang="en-US" altLang="nb-NO">
                <a:solidFill>
                  <a:srgbClr val="EEE254"/>
                </a:solidFill>
              </a:rPr>
              <a:t>:
I </a:t>
            </a:r>
            <a:r>
              <a:rPr lang="en-US" altLang="nb-NO" err="1">
                <a:solidFill>
                  <a:srgbClr val="EEE254"/>
                </a:solidFill>
              </a:rPr>
              <a:t>følge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elevene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i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ditt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utvalg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forekommer</a:t>
            </a:r>
            <a:r>
              <a:rPr lang="en-US" altLang="nb-NO">
                <a:solidFill>
                  <a:srgbClr val="EEE254"/>
                </a:solidFill>
              </a:rPr>
              <a:t> mobbing </a:t>
            </a:r>
            <a:r>
              <a:rPr lang="en-US" altLang="nb-NO" err="1">
                <a:solidFill>
                  <a:srgbClr val="EEE254"/>
                </a:solidFill>
              </a:rPr>
              <a:t>sjelden</a:t>
            </a:r>
            <a:r>
              <a:rPr lang="en-US" altLang="nb-NO">
                <a:solidFill>
                  <a:srgbClr val="EEE254"/>
                </a:solidFill>
              </a:rPr>
              <a:t>, men det </a:t>
            </a:r>
            <a:r>
              <a:rPr lang="en-US" altLang="nb-NO" err="1">
                <a:solidFill>
                  <a:srgbClr val="EEE254"/>
                </a:solidFill>
              </a:rPr>
              <a:t>finnes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en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liten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gruppe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elever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som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sier</a:t>
            </a:r>
            <a:r>
              <a:rPr lang="en-US" altLang="nb-NO">
                <a:solidFill>
                  <a:srgbClr val="EEE254"/>
                </a:solidFill>
              </a:rPr>
              <a:t> at de er </a:t>
            </a:r>
            <a:r>
              <a:rPr lang="en-US" altLang="nb-NO" err="1">
                <a:solidFill>
                  <a:srgbClr val="EEE254"/>
                </a:solidFill>
              </a:rPr>
              <a:t>blitt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mobbet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på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skolen</a:t>
            </a:r>
            <a:r>
              <a:rPr lang="en-US" altLang="nb-NO">
                <a:solidFill>
                  <a:srgbClr val="EEE254"/>
                </a:solidFill>
              </a:rPr>
              <a:t> de </a:t>
            </a:r>
            <a:r>
              <a:rPr lang="en-US" altLang="nb-NO" err="1">
                <a:solidFill>
                  <a:srgbClr val="EEE254"/>
                </a:solidFill>
              </a:rPr>
              <a:t>siste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månedene</a:t>
            </a:r>
            <a:r>
              <a:rPr lang="en-US" altLang="nb-NO">
                <a:solidFill>
                  <a:srgbClr val="EEE254"/>
                </a:solidFill>
              </a:rPr>
              <a:t>. </a:t>
            </a:r>
            <a:r>
              <a:rPr lang="en-US" altLang="nb-NO" err="1">
                <a:solidFill>
                  <a:srgbClr val="EEE254"/>
                </a:solidFill>
              </a:rPr>
              <a:t>Resultatet</a:t>
            </a:r>
            <a:r>
              <a:rPr lang="en-US" altLang="nb-NO">
                <a:solidFill>
                  <a:srgbClr val="EEE254"/>
                </a:solidFill>
              </a:rPr>
              <a:t> er </a:t>
            </a:r>
            <a:r>
              <a:rPr lang="en-US" altLang="nb-NO" err="1">
                <a:solidFill>
                  <a:srgbClr val="EEE254"/>
                </a:solidFill>
              </a:rPr>
              <a:t>likevel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nærmere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grønt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nivå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enn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rødt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nivå</a:t>
            </a:r>
            <a:r>
              <a:rPr lang="en-US" altLang="nb-NO">
                <a:solidFill>
                  <a:srgbClr val="EEE254"/>
                </a:solidFill>
              </a:rPr>
              <a:t>.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EEE254"/>
                </a:solidFill>
              </a:rPr>
              <a:t>
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EEE254"/>
                </a:solidFill>
              </a:rPr>
              <a:t>Rad:14 Kollone:2
Verdi:
4,89
</a:t>
            </a:r>
            <a:r>
              <a:rPr lang="en-US" altLang="nb-NO" err="1">
                <a:solidFill>
                  <a:srgbClr val="EEE254"/>
                </a:solidFill>
              </a:rPr>
              <a:t>Situasjonsbilde</a:t>
            </a:r>
            <a:r>
              <a:rPr lang="en-US" altLang="nb-NO">
                <a:solidFill>
                  <a:srgbClr val="EEE254"/>
                </a:solidFill>
              </a:rPr>
              <a:t>:
Standard </a:t>
            </a:r>
            <a:r>
              <a:rPr lang="en-US" altLang="nb-NO" err="1">
                <a:solidFill>
                  <a:srgbClr val="EEE254"/>
                </a:solidFill>
              </a:rPr>
              <a:t>situasjonsbilde</a:t>
            </a:r>
            <a:r>
              <a:rPr lang="en-US" altLang="nb-NO">
                <a:solidFill>
                  <a:srgbClr val="EEE254"/>
                </a:solidFill>
              </a:rPr>
              <a:t>
</a:t>
            </a:r>
            <a:r>
              <a:rPr lang="en-US" altLang="nb-NO" err="1">
                <a:solidFill>
                  <a:srgbClr val="EEE254"/>
                </a:solidFill>
              </a:rPr>
              <a:t>Grenseverdier</a:t>
            </a:r>
            <a:r>
              <a:rPr lang="en-US" altLang="nb-NO">
                <a:solidFill>
                  <a:srgbClr val="EEE254"/>
                </a:solidFill>
              </a:rPr>
              <a:t>:
1,0 </a:t>
            </a:r>
            <a:r>
              <a:rPr lang="en-US" altLang="nb-NO" err="1">
                <a:solidFill>
                  <a:srgbClr val="EEE254"/>
                </a:solidFill>
              </a:rPr>
              <a:t>Beskrivelse</a:t>
            </a:r>
            <a:r>
              <a:rPr lang="en-US" altLang="nb-NO">
                <a:solidFill>
                  <a:srgbClr val="EEE254"/>
                </a:solidFill>
              </a:rPr>
              <a:t>:
I </a:t>
            </a:r>
            <a:r>
              <a:rPr lang="en-US" altLang="nb-NO" err="1">
                <a:solidFill>
                  <a:srgbClr val="EEE254"/>
                </a:solidFill>
              </a:rPr>
              <a:t>følge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elevene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i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ditt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utvalg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forekommer</a:t>
            </a:r>
            <a:r>
              <a:rPr lang="en-US" altLang="nb-NO">
                <a:solidFill>
                  <a:srgbClr val="EEE254"/>
                </a:solidFill>
              </a:rPr>
              <a:t> mobbing </a:t>
            </a:r>
            <a:r>
              <a:rPr lang="en-US" altLang="nb-NO" err="1">
                <a:solidFill>
                  <a:srgbClr val="EEE254"/>
                </a:solidFill>
              </a:rPr>
              <a:t>sjelden</a:t>
            </a:r>
            <a:r>
              <a:rPr lang="en-US" altLang="nb-NO">
                <a:solidFill>
                  <a:srgbClr val="EEE254"/>
                </a:solidFill>
              </a:rPr>
              <a:t>, men det </a:t>
            </a:r>
            <a:r>
              <a:rPr lang="en-US" altLang="nb-NO" err="1">
                <a:solidFill>
                  <a:srgbClr val="EEE254"/>
                </a:solidFill>
              </a:rPr>
              <a:t>finnes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en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liten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gruppe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elever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som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sier</a:t>
            </a:r>
            <a:r>
              <a:rPr lang="en-US" altLang="nb-NO">
                <a:solidFill>
                  <a:srgbClr val="EEE254"/>
                </a:solidFill>
              </a:rPr>
              <a:t> at de er </a:t>
            </a:r>
            <a:r>
              <a:rPr lang="en-US" altLang="nb-NO" err="1">
                <a:solidFill>
                  <a:srgbClr val="EEE254"/>
                </a:solidFill>
              </a:rPr>
              <a:t>blitt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mobbet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på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skolen</a:t>
            </a:r>
            <a:r>
              <a:rPr lang="en-US" altLang="nb-NO">
                <a:solidFill>
                  <a:srgbClr val="EEE254"/>
                </a:solidFill>
              </a:rPr>
              <a:t> de </a:t>
            </a:r>
            <a:r>
              <a:rPr lang="en-US" altLang="nb-NO" err="1">
                <a:solidFill>
                  <a:srgbClr val="EEE254"/>
                </a:solidFill>
              </a:rPr>
              <a:t>siste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månedene</a:t>
            </a:r>
            <a:r>
              <a:rPr lang="en-US" altLang="nb-NO">
                <a:solidFill>
                  <a:srgbClr val="EEE254"/>
                </a:solidFill>
              </a:rPr>
              <a:t>. </a:t>
            </a:r>
            <a:r>
              <a:rPr lang="en-US" altLang="nb-NO" err="1">
                <a:solidFill>
                  <a:srgbClr val="EEE254"/>
                </a:solidFill>
              </a:rPr>
              <a:t>Resultatet</a:t>
            </a:r>
            <a:r>
              <a:rPr lang="en-US" altLang="nb-NO">
                <a:solidFill>
                  <a:srgbClr val="EEE254"/>
                </a:solidFill>
              </a:rPr>
              <a:t> er </a:t>
            </a:r>
            <a:r>
              <a:rPr lang="en-US" altLang="nb-NO" err="1">
                <a:solidFill>
                  <a:srgbClr val="EEE254"/>
                </a:solidFill>
              </a:rPr>
              <a:t>likevel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nærmere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grønt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nivå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enn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rødt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nivå</a:t>
            </a:r>
            <a:r>
              <a:rPr lang="en-US" altLang="nb-NO">
                <a:solidFill>
                  <a:srgbClr val="EEE254"/>
                </a:solidFill>
              </a:rPr>
              <a:t>.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EEE254"/>
                </a:solidFill>
              </a:rPr>
              <a:t>
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77B800"/>
                </a:solidFill>
              </a:rPr>
              <a:t>Rad:14 Kollone:3
Verdi:
4,92
</a:t>
            </a:r>
            <a:r>
              <a:rPr lang="en-US" altLang="nb-NO" err="1">
                <a:solidFill>
                  <a:srgbClr val="77B800"/>
                </a:solidFill>
              </a:rPr>
              <a:t>Situasjonsbilde</a:t>
            </a:r>
            <a:r>
              <a:rPr lang="en-US" altLang="nb-NO">
                <a:solidFill>
                  <a:srgbClr val="77B800"/>
                </a:solidFill>
              </a:rPr>
              <a:t>:
Standard </a:t>
            </a:r>
            <a:r>
              <a:rPr lang="en-US" altLang="nb-NO" err="1">
                <a:solidFill>
                  <a:srgbClr val="77B800"/>
                </a:solidFill>
              </a:rPr>
              <a:t>situasjonsbilde</a:t>
            </a:r>
            <a:r>
              <a:rPr lang="en-US" altLang="nb-NO">
                <a:solidFill>
                  <a:srgbClr val="77B800"/>
                </a:solidFill>
              </a:rPr>
              <a:t>
</a:t>
            </a:r>
            <a:r>
              <a:rPr lang="en-US" altLang="nb-NO" err="1">
                <a:solidFill>
                  <a:srgbClr val="77B800"/>
                </a:solidFill>
              </a:rPr>
              <a:t>Grenseverdier</a:t>
            </a:r>
            <a:r>
              <a:rPr lang="en-US" altLang="nb-NO">
                <a:solidFill>
                  <a:srgbClr val="77B800"/>
                </a:solidFill>
              </a:rPr>
              <a:t>:
1,0 </a:t>
            </a:r>
            <a:r>
              <a:rPr lang="en-US" altLang="nb-NO" err="1">
                <a:solidFill>
                  <a:srgbClr val="77B800"/>
                </a:solidFill>
              </a:rPr>
              <a:t>Beskrivelse</a:t>
            </a:r>
            <a:r>
              <a:rPr lang="en-US" altLang="nb-NO">
                <a:solidFill>
                  <a:srgbClr val="77B800"/>
                </a:solidFill>
              </a:rPr>
              <a:t>:
Det er </a:t>
            </a:r>
            <a:r>
              <a:rPr lang="en-US" altLang="nb-NO" err="1">
                <a:solidFill>
                  <a:srgbClr val="77B800"/>
                </a:solidFill>
              </a:rPr>
              <a:t>svært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få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elever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i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ditt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utvalg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som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sier</a:t>
            </a:r>
            <a:r>
              <a:rPr lang="en-US" altLang="nb-NO">
                <a:solidFill>
                  <a:srgbClr val="77B800"/>
                </a:solidFill>
              </a:rPr>
              <a:t> at de er </a:t>
            </a:r>
            <a:r>
              <a:rPr lang="en-US" altLang="nb-NO" err="1">
                <a:solidFill>
                  <a:srgbClr val="77B800"/>
                </a:solidFill>
              </a:rPr>
              <a:t>blitt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mobbet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på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skolen</a:t>
            </a:r>
            <a:r>
              <a:rPr lang="en-US" altLang="nb-NO">
                <a:solidFill>
                  <a:srgbClr val="77B800"/>
                </a:solidFill>
              </a:rPr>
              <a:t> de </a:t>
            </a:r>
            <a:r>
              <a:rPr lang="en-US" altLang="nb-NO" err="1">
                <a:solidFill>
                  <a:srgbClr val="77B800"/>
                </a:solidFill>
              </a:rPr>
              <a:t>siste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månedene</a:t>
            </a:r>
            <a:r>
              <a:rPr lang="en-US" altLang="nb-NO">
                <a:solidFill>
                  <a:srgbClr val="77B800"/>
                </a:solidFill>
              </a:rPr>
              <a:t>.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77B800"/>
                </a:solidFill>
              </a:rPr>
              <a:t>
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CF3B18"/>
                </a:solidFill>
              </a:rPr>
              <a:t>Rad:14 Kollone:4
Verdi:
4,43
</a:t>
            </a:r>
            <a:r>
              <a:rPr lang="en-US" altLang="nb-NO" err="1">
                <a:solidFill>
                  <a:srgbClr val="CF3B18"/>
                </a:solidFill>
              </a:rPr>
              <a:t>Situasjonsbilde</a:t>
            </a:r>
            <a:r>
              <a:rPr lang="en-US" altLang="nb-NO">
                <a:solidFill>
                  <a:srgbClr val="CF3B18"/>
                </a:solidFill>
              </a:rPr>
              <a:t>:
Standard </a:t>
            </a:r>
            <a:r>
              <a:rPr lang="en-US" altLang="nb-NO" err="1">
                <a:solidFill>
                  <a:srgbClr val="CF3B18"/>
                </a:solidFill>
              </a:rPr>
              <a:t>situasjonsbilde</a:t>
            </a:r>
            <a:r>
              <a:rPr lang="en-US" altLang="nb-NO">
                <a:solidFill>
                  <a:srgbClr val="CF3B18"/>
                </a:solidFill>
              </a:rPr>
              <a:t>
</a:t>
            </a:r>
            <a:r>
              <a:rPr lang="en-US" altLang="nb-NO" err="1">
                <a:solidFill>
                  <a:srgbClr val="CF3B18"/>
                </a:solidFill>
              </a:rPr>
              <a:t>Grenseverdier</a:t>
            </a:r>
            <a:r>
              <a:rPr lang="en-US" altLang="nb-NO">
                <a:solidFill>
                  <a:srgbClr val="CF3B18"/>
                </a:solidFill>
              </a:rPr>
              <a:t>:
1,0 </a:t>
            </a:r>
            <a:r>
              <a:rPr lang="en-US" altLang="nb-NO" err="1">
                <a:solidFill>
                  <a:srgbClr val="CF3B18"/>
                </a:solidFill>
              </a:rPr>
              <a:t>Beskrivelse</a:t>
            </a:r>
            <a:r>
              <a:rPr lang="en-US" altLang="nb-NO">
                <a:solidFill>
                  <a:srgbClr val="CF3B18"/>
                </a:solidFill>
              </a:rPr>
              <a:t>:
Det </a:t>
            </a:r>
            <a:r>
              <a:rPr lang="en-US" altLang="nb-NO" err="1">
                <a:solidFill>
                  <a:srgbClr val="CF3B18"/>
                </a:solidFill>
              </a:rPr>
              <a:t>finnes</a:t>
            </a:r>
            <a:r>
              <a:rPr lang="en-US" altLang="nb-NO">
                <a:solidFill>
                  <a:srgbClr val="CF3B18"/>
                </a:solidFill>
              </a:rPr>
              <a:t> mange </a:t>
            </a:r>
            <a:r>
              <a:rPr lang="en-US" altLang="nb-NO" err="1">
                <a:solidFill>
                  <a:srgbClr val="CF3B18"/>
                </a:solidFill>
              </a:rPr>
              <a:t>elever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i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ditt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utvalg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som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sier</a:t>
            </a:r>
            <a:r>
              <a:rPr lang="en-US" altLang="nb-NO">
                <a:solidFill>
                  <a:srgbClr val="CF3B18"/>
                </a:solidFill>
              </a:rPr>
              <a:t> de </a:t>
            </a:r>
            <a:r>
              <a:rPr lang="en-US" altLang="nb-NO" err="1">
                <a:solidFill>
                  <a:srgbClr val="CF3B18"/>
                </a:solidFill>
              </a:rPr>
              <a:t>ikke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opplever</a:t>
            </a:r>
            <a:r>
              <a:rPr lang="en-US" altLang="nb-NO">
                <a:solidFill>
                  <a:srgbClr val="CF3B18"/>
                </a:solidFill>
              </a:rPr>
              <a:t> mobbing, men </a:t>
            </a:r>
            <a:r>
              <a:rPr lang="en-US" altLang="nb-NO" err="1">
                <a:solidFill>
                  <a:srgbClr val="CF3B18"/>
                </a:solidFill>
              </a:rPr>
              <a:t>en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bør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stille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spørsmål</a:t>
            </a:r>
            <a:r>
              <a:rPr lang="en-US" altLang="nb-NO">
                <a:solidFill>
                  <a:srgbClr val="CF3B18"/>
                </a:solidFill>
              </a:rPr>
              <a:t> med om det er for mange </a:t>
            </a:r>
            <a:r>
              <a:rPr lang="en-US" altLang="nb-NO" err="1">
                <a:solidFill>
                  <a:srgbClr val="CF3B18"/>
                </a:solidFill>
              </a:rPr>
              <a:t>elever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i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ditt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utvalg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som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sier</a:t>
            </a:r>
            <a:r>
              <a:rPr lang="en-US" altLang="nb-NO">
                <a:solidFill>
                  <a:srgbClr val="CF3B18"/>
                </a:solidFill>
              </a:rPr>
              <a:t> at de er </a:t>
            </a:r>
            <a:r>
              <a:rPr lang="en-US" altLang="nb-NO" err="1">
                <a:solidFill>
                  <a:srgbClr val="CF3B18"/>
                </a:solidFill>
              </a:rPr>
              <a:t>blitt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mobbet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på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skolen</a:t>
            </a:r>
            <a:r>
              <a:rPr lang="en-US" altLang="nb-NO">
                <a:solidFill>
                  <a:srgbClr val="CF3B18"/>
                </a:solidFill>
              </a:rPr>
              <a:t> de </a:t>
            </a:r>
            <a:r>
              <a:rPr lang="en-US" altLang="nb-NO" err="1">
                <a:solidFill>
                  <a:srgbClr val="CF3B18"/>
                </a:solidFill>
              </a:rPr>
              <a:t>siste</a:t>
            </a:r>
            <a:r>
              <a:rPr lang="en-US" altLang="nb-NO">
                <a:solidFill>
                  <a:srgbClr val="CF3B18"/>
                </a:solidFill>
              </a:rPr>
              <a:t> </a:t>
            </a:r>
            <a:r>
              <a:rPr lang="en-US" altLang="nb-NO" err="1">
                <a:solidFill>
                  <a:srgbClr val="CF3B18"/>
                </a:solidFill>
              </a:rPr>
              <a:t>månedene</a:t>
            </a:r>
            <a:r>
              <a:rPr lang="en-US" altLang="nb-NO">
                <a:solidFill>
                  <a:srgbClr val="CF3B18"/>
                </a:solidFill>
              </a:rPr>
              <a:t>.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CF3B18"/>
                </a:solidFill>
              </a:rPr>
              <a:t>
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EEE254"/>
                </a:solidFill>
              </a:rPr>
              <a:t>Rad:14 Kollone:5
Verdi:
4,80
</a:t>
            </a:r>
            <a:r>
              <a:rPr lang="en-US" altLang="nb-NO" err="1">
                <a:solidFill>
                  <a:srgbClr val="EEE254"/>
                </a:solidFill>
              </a:rPr>
              <a:t>Situasjonsbilde</a:t>
            </a:r>
            <a:r>
              <a:rPr lang="en-US" altLang="nb-NO">
                <a:solidFill>
                  <a:srgbClr val="EEE254"/>
                </a:solidFill>
              </a:rPr>
              <a:t>:
Standard </a:t>
            </a:r>
            <a:r>
              <a:rPr lang="en-US" altLang="nb-NO" err="1">
                <a:solidFill>
                  <a:srgbClr val="EEE254"/>
                </a:solidFill>
              </a:rPr>
              <a:t>situasjonsbilde</a:t>
            </a:r>
            <a:r>
              <a:rPr lang="en-US" altLang="nb-NO">
                <a:solidFill>
                  <a:srgbClr val="EEE254"/>
                </a:solidFill>
              </a:rPr>
              <a:t>
</a:t>
            </a:r>
            <a:r>
              <a:rPr lang="en-US" altLang="nb-NO" err="1">
                <a:solidFill>
                  <a:srgbClr val="EEE254"/>
                </a:solidFill>
              </a:rPr>
              <a:t>Grenseverdier</a:t>
            </a:r>
            <a:r>
              <a:rPr lang="en-US" altLang="nb-NO">
                <a:solidFill>
                  <a:srgbClr val="EEE254"/>
                </a:solidFill>
              </a:rPr>
              <a:t>:
1,0 </a:t>
            </a:r>
            <a:r>
              <a:rPr lang="en-US" altLang="nb-NO" err="1">
                <a:solidFill>
                  <a:srgbClr val="EEE254"/>
                </a:solidFill>
              </a:rPr>
              <a:t>Beskrivelse</a:t>
            </a:r>
            <a:r>
              <a:rPr lang="en-US" altLang="nb-NO">
                <a:solidFill>
                  <a:srgbClr val="EEE254"/>
                </a:solidFill>
              </a:rPr>
              <a:t>:
I </a:t>
            </a:r>
            <a:r>
              <a:rPr lang="en-US" altLang="nb-NO" err="1">
                <a:solidFill>
                  <a:srgbClr val="EEE254"/>
                </a:solidFill>
              </a:rPr>
              <a:t>følge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elevene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i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ditt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utvalg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forekommer</a:t>
            </a:r>
            <a:r>
              <a:rPr lang="en-US" altLang="nb-NO">
                <a:solidFill>
                  <a:srgbClr val="EEE254"/>
                </a:solidFill>
              </a:rPr>
              <a:t> mobbing </a:t>
            </a:r>
            <a:r>
              <a:rPr lang="en-US" altLang="nb-NO" err="1">
                <a:solidFill>
                  <a:srgbClr val="EEE254"/>
                </a:solidFill>
              </a:rPr>
              <a:t>sjelden</a:t>
            </a:r>
            <a:r>
              <a:rPr lang="en-US" altLang="nb-NO">
                <a:solidFill>
                  <a:srgbClr val="EEE254"/>
                </a:solidFill>
              </a:rPr>
              <a:t>, men det </a:t>
            </a:r>
            <a:r>
              <a:rPr lang="en-US" altLang="nb-NO" err="1">
                <a:solidFill>
                  <a:srgbClr val="EEE254"/>
                </a:solidFill>
              </a:rPr>
              <a:t>finnes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en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liten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gruppe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elever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som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sier</a:t>
            </a:r>
            <a:r>
              <a:rPr lang="en-US" altLang="nb-NO">
                <a:solidFill>
                  <a:srgbClr val="EEE254"/>
                </a:solidFill>
              </a:rPr>
              <a:t> at de er </a:t>
            </a:r>
            <a:r>
              <a:rPr lang="en-US" altLang="nb-NO" err="1">
                <a:solidFill>
                  <a:srgbClr val="EEE254"/>
                </a:solidFill>
              </a:rPr>
              <a:t>blitt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mobbet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på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skolen</a:t>
            </a:r>
            <a:r>
              <a:rPr lang="en-US" altLang="nb-NO">
                <a:solidFill>
                  <a:srgbClr val="EEE254"/>
                </a:solidFill>
              </a:rPr>
              <a:t> de </a:t>
            </a:r>
            <a:r>
              <a:rPr lang="en-US" altLang="nb-NO" err="1">
                <a:solidFill>
                  <a:srgbClr val="EEE254"/>
                </a:solidFill>
              </a:rPr>
              <a:t>siste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månedene</a:t>
            </a:r>
            <a:r>
              <a:rPr lang="en-US" altLang="nb-NO">
                <a:solidFill>
                  <a:srgbClr val="EEE254"/>
                </a:solidFill>
              </a:rPr>
              <a:t>. </a:t>
            </a:r>
            <a:r>
              <a:rPr lang="en-US" altLang="nb-NO" err="1">
                <a:solidFill>
                  <a:srgbClr val="EEE254"/>
                </a:solidFill>
              </a:rPr>
              <a:t>Resultatet</a:t>
            </a:r>
            <a:r>
              <a:rPr lang="en-US" altLang="nb-NO">
                <a:solidFill>
                  <a:srgbClr val="EEE254"/>
                </a:solidFill>
              </a:rPr>
              <a:t> er </a:t>
            </a:r>
            <a:r>
              <a:rPr lang="en-US" altLang="nb-NO" err="1">
                <a:solidFill>
                  <a:srgbClr val="EEE254"/>
                </a:solidFill>
              </a:rPr>
              <a:t>likevel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nærmere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grønt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nivå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enn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rødt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nivå</a:t>
            </a:r>
            <a:r>
              <a:rPr lang="en-US" altLang="nb-NO">
                <a:solidFill>
                  <a:srgbClr val="EEE254"/>
                </a:solidFill>
              </a:rPr>
              <a:t>.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EEE254"/>
                </a:solidFill>
              </a:rPr>
              <a:t>
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EEE254"/>
                </a:solidFill>
              </a:rPr>
              <a:t>Rad:14 Kollone:6
Verdi:
4,88
</a:t>
            </a:r>
            <a:r>
              <a:rPr lang="en-US" altLang="nb-NO" err="1">
                <a:solidFill>
                  <a:srgbClr val="EEE254"/>
                </a:solidFill>
              </a:rPr>
              <a:t>Situasjonsbilde</a:t>
            </a:r>
            <a:r>
              <a:rPr lang="en-US" altLang="nb-NO">
                <a:solidFill>
                  <a:srgbClr val="EEE254"/>
                </a:solidFill>
              </a:rPr>
              <a:t>:
Standard </a:t>
            </a:r>
            <a:r>
              <a:rPr lang="en-US" altLang="nb-NO" err="1">
                <a:solidFill>
                  <a:srgbClr val="EEE254"/>
                </a:solidFill>
              </a:rPr>
              <a:t>situasjonsbilde</a:t>
            </a:r>
            <a:r>
              <a:rPr lang="en-US" altLang="nb-NO">
                <a:solidFill>
                  <a:srgbClr val="EEE254"/>
                </a:solidFill>
              </a:rPr>
              <a:t>
</a:t>
            </a:r>
            <a:r>
              <a:rPr lang="en-US" altLang="nb-NO" err="1">
                <a:solidFill>
                  <a:srgbClr val="EEE254"/>
                </a:solidFill>
              </a:rPr>
              <a:t>Grenseverdier</a:t>
            </a:r>
            <a:r>
              <a:rPr lang="en-US" altLang="nb-NO">
                <a:solidFill>
                  <a:srgbClr val="EEE254"/>
                </a:solidFill>
              </a:rPr>
              <a:t>:
1,0 </a:t>
            </a:r>
            <a:r>
              <a:rPr lang="en-US" altLang="nb-NO" err="1">
                <a:solidFill>
                  <a:srgbClr val="EEE254"/>
                </a:solidFill>
              </a:rPr>
              <a:t>Beskrivelse</a:t>
            </a:r>
            <a:r>
              <a:rPr lang="en-US" altLang="nb-NO">
                <a:solidFill>
                  <a:srgbClr val="EEE254"/>
                </a:solidFill>
              </a:rPr>
              <a:t>:
I </a:t>
            </a:r>
            <a:r>
              <a:rPr lang="en-US" altLang="nb-NO" err="1">
                <a:solidFill>
                  <a:srgbClr val="EEE254"/>
                </a:solidFill>
              </a:rPr>
              <a:t>følge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elevene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i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ditt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utvalg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forekommer</a:t>
            </a:r>
            <a:r>
              <a:rPr lang="en-US" altLang="nb-NO">
                <a:solidFill>
                  <a:srgbClr val="EEE254"/>
                </a:solidFill>
              </a:rPr>
              <a:t> mobbing </a:t>
            </a:r>
            <a:r>
              <a:rPr lang="en-US" altLang="nb-NO" err="1">
                <a:solidFill>
                  <a:srgbClr val="EEE254"/>
                </a:solidFill>
              </a:rPr>
              <a:t>sjelden</a:t>
            </a:r>
            <a:r>
              <a:rPr lang="en-US" altLang="nb-NO">
                <a:solidFill>
                  <a:srgbClr val="EEE254"/>
                </a:solidFill>
              </a:rPr>
              <a:t>, men det </a:t>
            </a:r>
            <a:r>
              <a:rPr lang="en-US" altLang="nb-NO" err="1">
                <a:solidFill>
                  <a:srgbClr val="EEE254"/>
                </a:solidFill>
              </a:rPr>
              <a:t>finnes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en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liten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gruppe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elever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som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sier</a:t>
            </a:r>
            <a:r>
              <a:rPr lang="en-US" altLang="nb-NO">
                <a:solidFill>
                  <a:srgbClr val="EEE254"/>
                </a:solidFill>
              </a:rPr>
              <a:t> at de er </a:t>
            </a:r>
            <a:r>
              <a:rPr lang="en-US" altLang="nb-NO" err="1">
                <a:solidFill>
                  <a:srgbClr val="EEE254"/>
                </a:solidFill>
              </a:rPr>
              <a:t>blitt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mobbet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på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skolen</a:t>
            </a:r>
            <a:r>
              <a:rPr lang="en-US" altLang="nb-NO">
                <a:solidFill>
                  <a:srgbClr val="EEE254"/>
                </a:solidFill>
              </a:rPr>
              <a:t> de </a:t>
            </a:r>
            <a:r>
              <a:rPr lang="en-US" altLang="nb-NO" err="1">
                <a:solidFill>
                  <a:srgbClr val="EEE254"/>
                </a:solidFill>
              </a:rPr>
              <a:t>siste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månedene</a:t>
            </a:r>
            <a:r>
              <a:rPr lang="en-US" altLang="nb-NO">
                <a:solidFill>
                  <a:srgbClr val="EEE254"/>
                </a:solidFill>
              </a:rPr>
              <a:t>. </a:t>
            </a:r>
            <a:r>
              <a:rPr lang="en-US" altLang="nb-NO" err="1">
                <a:solidFill>
                  <a:srgbClr val="EEE254"/>
                </a:solidFill>
              </a:rPr>
              <a:t>Resultatet</a:t>
            </a:r>
            <a:r>
              <a:rPr lang="en-US" altLang="nb-NO">
                <a:solidFill>
                  <a:srgbClr val="EEE254"/>
                </a:solidFill>
              </a:rPr>
              <a:t> er </a:t>
            </a:r>
            <a:r>
              <a:rPr lang="en-US" altLang="nb-NO" err="1">
                <a:solidFill>
                  <a:srgbClr val="EEE254"/>
                </a:solidFill>
              </a:rPr>
              <a:t>likevel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nærmere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grønt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nivå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enn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rødt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nivå</a:t>
            </a:r>
            <a:r>
              <a:rPr lang="en-US" altLang="nb-NO">
                <a:solidFill>
                  <a:srgbClr val="EEE254"/>
                </a:solidFill>
              </a:rPr>
              <a:t>.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EEE254"/>
                </a:solidFill>
              </a:rPr>
              <a:t>
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F2BA38"/>
                </a:solidFill>
              </a:rPr>
              <a:t>Rad:14 Kollone:7
Verdi:
4,64
</a:t>
            </a:r>
            <a:r>
              <a:rPr lang="en-US" altLang="nb-NO" err="1">
                <a:solidFill>
                  <a:srgbClr val="F2BA38"/>
                </a:solidFill>
              </a:rPr>
              <a:t>Situasjonsbilde</a:t>
            </a:r>
            <a:r>
              <a:rPr lang="en-US" altLang="nb-NO">
                <a:solidFill>
                  <a:srgbClr val="F2BA38"/>
                </a:solidFill>
              </a:rPr>
              <a:t>:
Standard </a:t>
            </a:r>
            <a:r>
              <a:rPr lang="en-US" altLang="nb-NO" err="1">
                <a:solidFill>
                  <a:srgbClr val="F2BA38"/>
                </a:solidFill>
              </a:rPr>
              <a:t>situasjonsbilde</a:t>
            </a:r>
            <a:r>
              <a:rPr lang="en-US" altLang="nb-NO">
                <a:solidFill>
                  <a:srgbClr val="F2BA38"/>
                </a:solidFill>
              </a:rPr>
              <a:t>
</a:t>
            </a:r>
            <a:r>
              <a:rPr lang="en-US" altLang="nb-NO" err="1">
                <a:solidFill>
                  <a:srgbClr val="F2BA38"/>
                </a:solidFill>
              </a:rPr>
              <a:t>Grenseverdier</a:t>
            </a:r>
            <a:r>
              <a:rPr lang="en-US" altLang="nb-NO">
                <a:solidFill>
                  <a:srgbClr val="F2BA38"/>
                </a:solidFill>
              </a:rPr>
              <a:t>:
1,0 </a:t>
            </a:r>
            <a:r>
              <a:rPr lang="en-US" altLang="nb-NO" err="1">
                <a:solidFill>
                  <a:srgbClr val="F2BA38"/>
                </a:solidFill>
              </a:rPr>
              <a:t>Beskrivelse</a:t>
            </a:r>
            <a:r>
              <a:rPr lang="en-US" altLang="nb-NO">
                <a:solidFill>
                  <a:srgbClr val="F2BA38"/>
                </a:solidFill>
              </a:rPr>
              <a:t>:
I </a:t>
            </a:r>
            <a:r>
              <a:rPr lang="en-US" altLang="nb-NO" err="1">
                <a:solidFill>
                  <a:srgbClr val="F2BA38"/>
                </a:solidFill>
              </a:rPr>
              <a:t>følge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elevene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i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ditt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utvalg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forekommer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ikke</a:t>
            </a:r>
            <a:r>
              <a:rPr lang="en-US" altLang="nb-NO">
                <a:solidFill>
                  <a:srgbClr val="F2BA38"/>
                </a:solidFill>
              </a:rPr>
              <a:t> mobbing </a:t>
            </a:r>
            <a:r>
              <a:rPr lang="en-US" altLang="nb-NO" err="1">
                <a:solidFill>
                  <a:srgbClr val="F2BA38"/>
                </a:solidFill>
              </a:rPr>
              <a:t>så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ofte</a:t>
            </a:r>
            <a:r>
              <a:rPr lang="en-US" altLang="nb-NO">
                <a:solidFill>
                  <a:srgbClr val="F2BA38"/>
                </a:solidFill>
              </a:rPr>
              <a:t>, men det </a:t>
            </a:r>
            <a:r>
              <a:rPr lang="en-US" altLang="nb-NO" err="1">
                <a:solidFill>
                  <a:srgbClr val="F2BA38"/>
                </a:solidFill>
              </a:rPr>
              <a:t>finnes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en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gruppe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elever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som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sier</a:t>
            </a:r>
            <a:r>
              <a:rPr lang="en-US" altLang="nb-NO">
                <a:solidFill>
                  <a:srgbClr val="F2BA38"/>
                </a:solidFill>
              </a:rPr>
              <a:t> at de er </a:t>
            </a:r>
            <a:r>
              <a:rPr lang="en-US" altLang="nb-NO" err="1">
                <a:solidFill>
                  <a:srgbClr val="F2BA38"/>
                </a:solidFill>
              </a:rPr>
              <a:t>blitt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mobbet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på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skolen</a:t>
            </a:r>
            <a:r>
              <a:rPr lang="en-US" altLang="nb-NO">
                <a:solidFill>
                  <a:srgbClr val="F2BA38"/>
                </a:solidFill>
              </a:rPr>
              <a:t> de </a:t>
            </a:r>
            <a:r>
              <a:rPr lang="en-US" altLang="nb-NO" err="1">
                <a:solidFill>
                  <a:srgbClr val="F2BA38"/>
                </a:solidFill>
              </a:rPr>
              <a:t>siste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månedene</a:t>
            </a:r>
            <a:r>
              <a:rPr lang="en-US" altLang="nb-NO">
                <a:solidFill>
                  <a:srgbClr val="F2BA38"/>
                </a:solidFill>
              </a:rPr>
              <a:t>. </a:t>
            </a:r>
            <a:r>
              <a:rPr lang="en-US" altLang="nb-NO" err="1">
                <a:solidFill>
                  <a:srgbClr val="F2BA38"/>
                </a:solidFill>
              </a:rPr>
              <a:t>Resultatet</a:t>
            </a:r>
            <a:r>
              <a:rPr lang="en-US" altLang="nb-NO">
                <a:solidFill>
                  <a:srgbClr val="F2BA38"/>
                </a:solidFill>
              </a:rPr>
              <a:t> er </a:t>
            </a:r>
            <a:r>
              <a:rPr lang="en-US" altLang="nb-NO" err="1">
                <a:solidFill>
                  <a:srgbClr val="F2BA38"/>
                </a:solidFill>
              </a:rPr>
              <a:t>også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nærmere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rødt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nivå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enn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grønt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nivå</a:t>
            </a:r>
            <a:r>
              <a:rPr lang="en-US" altLang="nb-NO">
                <a:solidFill>
                  <a:srgbClr val="F2BA38"/>
                </a:solidFill>
              </a:rPr>
              <a:t>.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F2BA38"/>
                </a:solidFill>
              </a:rPr>
              <a:t>
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EEE254"/>
                </a:solidFill>
              </a:rPr>
              <a:t>Rad:14 Kollone:8
Verdi:
4,89
</a:t>
            </a:r>
            <a:r>
              <a:rPr lang="en-US" altLang="nb-NO" err="1">
                <a:solidFill>
                  <a:srgbClr val="EEE254"/>
                </a:solidFill>
              </a:rPr>
              <a:t>Situasjonsbilde</a:t>
            </a:r>
            <a:r>
              <a:rPr lang="en-US" altLang="nb-NO">
                <a:solidFill>
                  <a:srgbClr val="EEE254"/>
                </a:solidFill>
              </a:rPr>
              <a:t>:
Standard </a:t>
            </a:r>
            <a:r>
              <a:rPr lang="en-US" altLang="nb-NO" err="1">
                <a:solidFill>
                  <a:srgbClr val="EEE254"/>
                </a:solidFill>
              </a:rPr>
              <a:t>situasjonsbilde</a:t>
            </a:r>
            <a:r>
              <a:rPr lang="en-US" altLang="nb-NO">
                <a:solidFill>
                  <a:srgbClr val="EEE254"/>
                </a:solidFill>
              </a:rPr>
              <a:t>
</a:t>
            </a:r>
            <a:r>
              <a:rPr lang="en-US" altLang="nb-NO" err="1">
                <a:solidFill>
                  <a:srgbClr val="EEE254"/>
                </a:solidFill>
              </a:rPr>
              <a:t>Grenseverdier</a:t>
            </a:r>
            <a:r>
              <a:rPr lang="en-US" altLang="nb-NO">
                <a:solidFill>
                  <a:srgbClr val="EEE254"/>
                </a:solidFill>
              </a:rPr>
              <a:t>:
1,0 </a:t>
            </a:r>
            <a:r>
              <a:rPr lang="en-US" altLang="nb-NO" err="1">
                <a:solidFill>
                  <a:srgbClr val="EEE254"/>
                </a:solidFill>
              </a:rPr>
              <a:t>Beskrivelse</a:t>
            </a:r>
            <a:r>
              <a:rPr lang="en-US" altLang="nb-NO">
                <a:solidFill>
                  <a:srgbClr val="EEE254"/>
                </a:solidFill>
              </a:rPr>
              <a:t>:
I </a:t>
            </a:r>
            <a:r>
              <a:rPr lang="en-US" altLang="nb-NO" err="1">
                <a:solidFill>
                  <a:srgbClr val="EEE254"/>
                </a:solidFill>
              </a:rPr>
              <a:t>følge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elevene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i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ditt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utvalg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forekommer</a:t>
            </a:r>
            <a:r>
              <a:rPr lang="en-US" altLang="nb-NO">
                <a:solidFill>
                  <a:srgbClr val="EEE254"/>
                </a:solidFill>
              </a:rPr>
              <a:t> mobbing </a:t>
            </a:r>
            <a:r>
              <a:rPr lang="en-US" altLang="nb-NO" err="1">
                <a:solidFill>
                  <a:srgbClr val="EEE254"/>
                </a:solidFill>
              </a:rPr>
              <a:t>sjelden</a:t>
            </a:r>
            <a:r>
              <a:rPr lang="en-US" altLang="nb-NO">
                <a:solidFill>
                  <a:srgbClr val="EEE254"/>
                </a:solidFill>
              </a:rPr>
              <a:t>, men det </a:t>
            </a:r>
            <a:r>
              <a:rPr lang="en-US" altLang="nb-NO" err="1">
                <a:solidFill>
                  <a:srgbClr val="EEE254"/>
                </a:solidFill>
              </a:rPr>
              <a:t>finnes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en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liten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gruppe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elever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som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sier</a:t>
            </a:r>
            <a:r>
              <a:rPr lang="en-US" altLang="nb-NO">
                <a:solidFill>
                  <a:srgbClr val="EEE254"/>
                </a:solidFill>
              </a:rPr>
              <a:t> at de er </a:t>
            </a:r>
            <a:r>
              <a:rPr lang="en-US" altLang="nb-NO" err="1">
                <a:solidFill>
                  <a:srgbClr val="EEE254"/>
                </a:solidFill>
              </a:rPr>
              <a:t>blitt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mobbet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på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skolen</a:t>
            </a:r>
            <a:r>
              <a:rPr lang="en-US" altLang="nb-NO">
                <a:solidFill>
                  <a:srgbClr val="EEE254"/>
                </a:solidFill>
              </a:rPr>
              <a:t> de </a:t>
            </a:r>
            <a:r>
              <a:rPr lang="en-US" altLang="nb-NO" err="1">
                <a:solidFill>
                  <a:srgbClr val="EEE254"/>
                </a:solidFill>
              </a:rPr>
              <a:t>siste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månedene</a:t>
            </a:r>
            <a:r>
              <a:rPr lang="en-US" altLang="nb-NO">
                <a:solidFill>
                  <a:srgbClr val="EEE254"/>
                </a:solidFill>
              </a:rPr>
              <a:t>. </a:t>
            </a:r>
            <a:r>
              <a:rPr lang="en-US" altLang="nb-NO" err="1">
                <a:solidFill>
                  <a:srgbClr val="EEE254"/>
                </a:solidFill>
              </a:rPr>
              <a:t>Resultatet</a:t>
            </a:r>
            <a:r>
              <a:rPr lang="en-US" altLang="nb-NO">
                <a:solidFill>
                  <a:srgbClr val="EEE254"/>
                </a:solidFill>
              </a:rPr>
              <a:t> er </a:t>
            </a:r>
            <a:r>
              <a:rPr lang="en-US" altLang="nb-NO" err="1">
                <a:solidFill>
                  <a:srgbClr val="EEE254"/>
                </a:solidFill>
              </a:rPr>
              <a:t>likevel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nærmere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grønt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nivå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enn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rødt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nivå</a:t>
            </a:r>
            <a:r>
              <a:rPr lang="en-US" altLang="nb-NO">
                <a:solidFill>
                  <a:srgbClr val="EEE254"/>
                </a:solidFill>
              </a:rPr>
              <a:t>.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EEE254"/>
                </a:solidFill>
              </a:rPr>
              <a:t>
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77B800"/>
                </a:solidFill>
              </a:rPr>
              <a:t>Rad:15 Kollone:2
Verdi:
4,92
</a:t>
            </a:r>
            <a:r>
              <a:rPr lang="en-US" altLang="nb-NO" err="1">
                <a:solidFill>
                  <a:srgbClr val="77B800"/>
                </a:solidFill>
              </a:rPr>
              <a:t>Situasjonsbilde</a:t>
            </a:r>
            <a:r>
              <a:rPr lang="en-US" altLang="nb-NO">
                <a:solidFill>
                  <a:srgbClr val="77B800"/>
                </a:solidFill>
              </a:rPr>
              <a:t>:
Standard </a:t>
            </a:r>
            <a:r>
              <a:rPr lang="en-US" altLang="nb-NO" err="1">
                <a:solidFill>
                  <a:srgbClr val="77B800"/>
                </a:solidFill>
              </a:rPr>
              <a:t>situasjonsbilde</a:t>
            </a:r>
            <a:r>
              <a:rPr lang="en-US" altLang="nb-NO">
                <a:solidFill>
                  <a:srgbClr val="77B800"/>
                </a:solidFill>
              </a:rPr>
              <a:t>
</a:t>
            </a:r>
            <a:r>
              <a:rPr lang="en-US" altLang="nb-NO" err="1">
                <a:solidFill>
                  <a:srgbClr val="77B800"/>
                </a:solidFill>
              </a:rPr>
              <a:t>Grenseverdier</a:t>
            </a:r>
            <a:r>
              <a:rPr lang="en-US" altLang="nb-NO">
                <a:solidFill>
                  <a:srgbClr val="77B800"/>
                </a:solidFill>
              </a:rPr>
              <a:t>:
1,0 </a:t>
            </a:r>
            <a:r>
              <a:rPr lang="en-US" altLang="nb-NO" err="1">
                <a:solidFill>
                  <a:srgbClr val="77B800"/>
                </a:solidFill>
              </a:rPr>
              <a:t>Beskrivelse</a:t>
            </a:r>
            <a:r>
              <a:rPr lang="en-US" altLang="nb-NO">
                <a:solidFill>
                  <a:srgbClr val="77B800"/>
                </a:solidFill>
              </a:rPr>
              <a:t>:
Det er </a:t>
            </a:r>
            <a:r>
              <a:rPr lang="en-US" altLang="nb-NO" err="1">
                <a:solidFill>
                  <a:srgbClr val="77B800"/>
                </a:solidFill>
              </a:rPr>
              <a:t>svært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få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elever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i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ditt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utvalg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som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sier</a:t>
            </a:r>
            <a:r>
              <a:rPr lang="en-US" altLang="nb-NO">
                <a:solidFill>
                  <a:srgbClr val="77B800"/>
                </a:solidFill>
              </a:rPr>
              <a:t> at de er </a:t>
            </a:r>
            <a:r>
              <a:rPr lang="en-US" altLang="nb-NO" err="1">
                <a:solidFill>
                  <a:srgbClr val="77B800"/>
                </a:solidFill>
              </a:rPr>
              <a:t>blitt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mobbet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på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skolen</a:t>
            </a:r>
            <a:r>
              <a:rPr lang="en-US" altLang="nb-NO">
                <a:solidFill>
                  <a:srgbClr val="77B800"/>
                </a:solidFill>
              </a:rPr>
              <a:t> de </a:t>
            </a:r>
            <a:r>
              <a:rPr lang="en-US" altLang="nb-NO" err="1">
                <a:solidFill>
                  <a:srgbClr val="77B800"/>
                </a:solidFill>
              </a:rPr>
              <a:t>siste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månedene</a:t>
            </a:r>
            <a:r>
              <a:rPr lang="en-US" altLang="nb-NO">
                <a:solidFill>
                  <a:srgbClr val="77B800"/>
                </a:solidFill>
              </a:rPr>
              <a:t>.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77B800"/>
                </a:solidFill>
              </a:rPr>
              <a:t>
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F2BA38"/>
                </a:solidFill>
              </a:rPr>
              <a:t>Rad:15 Kollone:3
Verdi:
4,67
</a:t>
            </a:r>
            <a:r>
              <a:rPr lang="en-US" altLang="nb-NO" err="1">
                <a:solidFill>
                  <a:srgbClr val="F2BA38"/>
                </a:solidFill>
              </a:rPr>
              <a:t>Situasjonsbilde</a:t>
            </a:r>
            <a:r>
              <a:rPr lang="en-US" altLang="nb-NO">
                <a:solidFill>
                  <a:srgbClr val="F2BA38"/>
                </a:solidFill>
              </a:rPr>
              <a:t>:
Standard </a:t>
            </a:r>
            <a:r>
              <a:rPr lang="en-US" altLang="nb-NO" err="1">
                <a:solidFill>
                  <a:srgbClr val="F2BA38"/>
                </a:solidFill>
              </a:rPr>
              <a:t>situasjonsbilde</a:t>
            </a:r>
            <a:r>
              <a:rPr lang="en-US" altLang="nb-NO">
                <a:solidFill>
                  <a:srgbClr val="F2BA38"/>
                </a:solidFill>
              </a:rPr>
              <a:t>
</a:t>
            </a:r>
            <a:r>
              <a:rPr lang="en-US" altLang="nb-NO" err="1">
                <a:solidFill>
                  <a:srgbClr val="F2BA38"/>
                </a:solidFill>
              </a:rPr>
              <a:t>Grenseverdier</a:t>
            </a:r>
            <a:r>
              <a:rPr lang="en-US" altLang="nb-NO">
                <a:solidFill>
                  <a:srgbClr val="F2BA38"/>
                </a:solidFill>
              </a:rPr>
              <a:t>:
1,0 </a:t>
            </a:r>
            <a:r>
              <a:rPr lang="en-US" altLang="nb-NO" err="1">
                <a:solidFill>
                  <a:srgbClr val="F2BA38"/>
                </a:solidFill>
              </a:rPr>
              <a:t>Beskrivelse</a:t>
            </a:r>
            <a:r>
              <a:rPr lang="en-US" altLang="nb-NO">
                <a:solidFill>
                  <a:srgbClr val="F2BA38"/>
                </a:solidFill>
              </a:rPr>
              <a:t>:
I </a:t>
            </a:r>
            <a:r>
              <a:rPr lang="en-US" altLang="nb-NO" err="1">
                <a:solidFill>
                  <a:srgbClr val="F2BA38"/>
                </a:solidFill>
              </a:rPr>
              <a:t>følge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elevene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i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ditt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utvalg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forekommer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ikke</a:t>
            </a:r>
            <a:r>
              <a:rPr lang="en-US" altLang="nb-NO">
                <a:solidFill>
                  <a:srgbClr val="F2BA38"/>
                </a:solidFill>
              </a:rPr>
              <a:t> mobbing </a:t>
            </a:r>
            <a:r>
              <a:rPr lang="en-US" altLang="nb-NO" err="1">
                <a:solidFill>
                  <a:srgbClr val="F2BA38"/>
                </a:solidFill>
              </a:rPr>
              <a:t>så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ofte</a:t>
            </a:r>
            <a:r>
              <a:rPr lang="en-US" altLang="nb-NO">
                <a:solidFill>
                  <a:srgbClr val="F2BA38"/>
                </a:solidFill>
              </a:rPr>
              <a:t>, men det </a:t>
            </a:r>
            <a:r>
              <a:rPr lang="en-US" altLang="nb-NO" err="1">
                <a:solidFill>
                  <a:srgbClr val="F2BA38"/>
                </a:solidFill>
              </a:rPr>
              <a:t>finnes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en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gruppe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elever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som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sier</a:t>
            </a:r>
            <a:r>
              <a:rPr lang="en-US" altLang="nb-NO">
                <a:solidFill>
                  <a:srgbClr val="F2BA38"/>
                </a:solidFill>
              </a:rPr>
              <a:t> at de er </a:t>
            </a:r>
            <a:r>
              <a:rPr lang="en-US" altLang="nb-NO" err="1">
                <a:solidFill>
                  <a:srgbClr val="F2BA38"/>
                </a:solidFill>
              </a:rPr>
              <a:t>blitt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mobbet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på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skolen</a:t>
            </a:r>
            <a:r>
              <a:rPr lang="en-US" altLang="nb-NO">
                <a:solidFill>
                  <a:srgbClr val="F2BA38"/>
                </a:solidFill>
              </a:rPr>
              <a:t> de </a:t>
            </a:r>
            <a:r>
              <a:rPr lang="en-US" altLang="nb-NO" err="1">
                <a:solidFill>
                  <a:srgbClr val="F2BA38"/>
                </a:solidFill>
              </a:rPr>
              <a:t>siste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månedene</a:t>
            </a:r>
            <a:r>
              <a:rPr lang="en-US" altLang="nb-NO">
                <a:solidFill>
                  <a:srgbClr val="F2BA38"/>
                </a:solidFill>
              </a:rPr>
              <a:t>. </a:t>
            </a:r>
            <a:r>
              <a:rPr lang="en-US" altLang="nb-NO" err="1">
                <a:solidFill>
                  <a:srgbClr val="F2BA38"/>
                </a:solidFill>
              </a:rPr>
              <a:t>Resultatet</a:t>
            </a:r>
            <a:r>
              <a:rPr lang="en-US" altLang="nb-NO">
                <a:solidFill>
                  <a:srgbClr val="F2BA38"/>
                </a:solidFill>
              </a:rPr>
              <a:t> er </a:t>
            </a:r>
            <a:r>
              <a:rPr lang="en-US" altLang="nb-NO" err="1">
                <a:solidFill>
                  <a:srgbClr val="F2BA38"/>
                </a:solidFill>
              </a:rPr>
              <a:t>også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nærmere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rødt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nivå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enn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grønt</a:t>
            </a:r>
            <a:r>
              <a:rPr lang="en-US" altLang="nb-NO">
                <a:solidFill>
                  <a:srgbClr val="F2BA38"/>
                </a:solidFill>
              </a:rPr>
              <a:t> </a:t>
            </a:r>
            <a:r>
              <a:rPr lang="en-US" altLang="nb-NO" err="1">
                <a:solidFill>
                  <a:srgbClr val="F2BA38"/>
                </a:solidFill>
              </a:rPr>
              <a:t>nivå</a:t>
            </a:r>
            <a:r>
              <a:rPr lang="en-US" altLang="nb-NO">
                <a:solidFill>
                  <a:srgbClr val="F2BA38"/>
                </a:solidFill>
              </a:rPr>
              <a:t>.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F2BA38"/>
                </a:solidFill>
              </a:rPr>
              <a:t>
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77B800"/>
                </a:solidFill>
              </a:rPr>
              <a:t>Rad:15 Kollone:4
Verdi:
5,00
</a:t>
            </a:r>
            <a:r>
              <a:rPr lang="en-US" altLang="nb-NO" err="1">
                <a:solidFill>
                  <a:srgbClr val="77B800"/>
                </a:solidFill>
              </a:rPr>
              <a:t>Situasjonsbilde</a:t>
            </a:r>
            <a:r>
              <a:rPr lang="en-US" altLang="nb-NO">
                <a:solidFill>
                  <a:srgbClr val="77B800"/>
                </a:solidFill>
              </a:rPr>
              <a:t>:
Standard </a:t>
            </a:r>
            <a:r>
              <a:rPr lang="en-US" altLang="nb-NO" err="1">
                <a:solidFill>
                  <a:srgbClr val="77B800"/>
                </a:solidFill>
              </a:rPr>
              <a:t>situasjonsbilde</a:t>
            </a:r>
            <a:r>
              <a:rPr lang="en-US" altLang="nb-NO">
                <a:solidFill>
                  <a:srgbClr val="77B800"/>
                </a:solidFill>
              </a:rPr>
              <a:t>
</a:t>
            </a:r>
            <a:r>
              <a:rPr lang="en-US" altLang="nb-NO" err="1">
                <a:solidFill>
                  <a:srgbClr val="77B800"/>
                </a:solidFill>
              </a:rPr>
              <a:t>Grenseverdier</a:t>
            </a:r>
            <a:r>
              <a:rPr lang="en-US" altLang="nb-NO">
                <a:solidFill>
                  <a:srgbClr val="77B800"/>
                </a:solidFill>
              </a:rPr>
              <a:t>:
1,0 </a:t>
            </a:r>
            <a:r>
              <a:rPr lang="en-US" altLang="nb-NO" err="1">
                <a:solidFill>
                  <a:srgbClr val="77B800"/>
                </a:solidFill>
              </a:rPr>
              <a:t>Beskrivelse</a:t>
            </a:r>
            <a:r>
              <a:rPr lang="en-US" altLang="nb-NO">
                <a:solidFill>
                  <a:srgbClr val="77B800"/>
                </a:solidFill>
              </a:rPr>
              <a:t>:
Det er </a:t>
            </a:r>
            <a:r>
              <a:rPr lang="en-US" altLang="nb-NO" err="1">
                <a:solidFill>
                  <a:srgbClr val="77B800"/>
                </a:solidFill>
              </a:rPr>
              <a:t>svært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få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elever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i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ditt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utvalg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som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sier</a:t>
            </a:r>
            <a:r>
              <a:rPr lang="en-US" altLang="nb-NO">
                <a:solidFill>
                  <a:srgbClr val="77B800"/>
                </a:solidFill>
              </a:rPr>
              <a:t> at de er </a:t>
            </a:r>
            <a:r>
              <a:rPr lang="en-US" altLang="nb-NO" err="1">
                <a:solidFill>
                  <a:srgbClr val="77B800"/>
                </a:solidFill>
              </a:rPr>
              <a:t>blitt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mobbet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på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skolen</a:t>
            </a:r>
            <a:r>
              <a:rPr lang="en-US" altLang="nb-NO">
                <a:solidFill>
                  <a:srgbClr val="77B800"/>
                </a:solidFill>
              </a:rPr>
              <a:t> de </a:t>
            </a:r>
            <a:r>
              <a:rPr lang="en-US" altLang="nb-NO" err="1">
                <a:solidFill>
                  <a:srgbClr val="77B800"/>
                </a:solidFill>
              </a:rPr>
              <a:t>siste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månedene</a:t>
            </a:r>
            <a:r>
              <a:rPr lang="en-US" altLang="nb-NO">
                <a:solidFill>
                  <a:srgbClr val="77B800"/>
                </a:solidFill>
              </a:rPr>
              <a:t>.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77B800"/>
                </a:solidFill>
              </a:rPr>
              <a:t>
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77B800"/>
                </a:solidFill>
              </a:rPr>
              <a:t>Rad:15 Kollone:5
Verdi:
5,00
</a:t>
            </a:r>
            <a:r>
              <a:rPr lang="en-US" altLang="nb-NO" err="1">
                <a:solidFill>
                  <a:srgbClr val="77B800"/>
                </a:solidFill>
              </a:rPr>
              <a:t>Situasjonsbilde</a:t>
            </a:r>
            <a:r>
              <a:rPr lang="en-US" altLang="nb-NO">
                <a:solidFill>
                  <a:srgbClr val="77B800"/>
                </a:solidFill>
              </a:rPr>
              <a:t>:
Standard </a:t>
            </a:r>
            <a:r>
              <a:rPr lang="en-US" altLang="nb-NO" err="1">
                <a:solidFill>
                  <a:srgbClr val="77B800"/>
                </a:solidFill>
              </a:rPr>
              <a:t>situasjonsbilde</a:t>
            </a:r>
            <a:r>
              <a:rPr lang="en-US" altLang="nb-NO">
                <a:solidFill>
                  <a:srgbClr val="77B800"/>
                </a:solidFill>
              </a:rPr>
              <a:t>
</a:t>
            </a:r>
            <a:r>
              <a:rPr lang="en-US" altLang="nb-NO" err="1">
                <a:solidFill>
                  <a:srgbClr val="77B800"/>
                </a:solidFill>
              </a:rPr>
              <a:t>Grenseverdier</a:t>
            </a:r>
            <a:r>
              <a:rPr lang="en-US" altLang="nb-NO">
                <a:solidFill>
                  <a:srgbClr val="77B800"/>
                </a:solidFill>
              </a:rPr>
              <a:t>:
1,0 </a:t>
            </a:r>
            <a:r>
              <a:rPr lang="en-US" altLang="nb-NO" err="1">
                <a:solidFill>
                  <a:srgbClr val="77B800"/>
                </a:solidFill>
              </a:rPr>
              <a:t>Beskrivelse</a:t>
            </a:r>
            <a:r>
              <a:rPr lang="en-US" altLang="nb-NO">
                <a:solidFill>
                  <a:srgbClr val="77B800"/>
                </a:solidFill>
              </a:rPr>
              <a:t>:
Det er </a:t>
            </a:r>
            <a:r>
              <a:rPr lang="en-US" altLang="nb-NO" err="1">
                <a:solidFill>
                  <a:srgbClr val="77B800"/>
                </a:solidFill>
              </a:rPr>
              <a:t>svært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få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elever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i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ditt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utvalg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som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sier</a:t>
            </a:r>
            <a:r>
              <a:rPr lang="en-US" altLang="nb-NO">
                <a:solidFill>
                  <a:srgbClr val="77B800"/>
                </a:solidFill>
              </a:rPr>
              <a:t> at de er </a:t>
            </a:r>
            <a:r>
              <a:rPr lang="en-US" altLang="nb-NO" err="1">
                <a:solidFill>
                  <a:srgbClr val="77B800"/>
                </a:solidFill>
              </a:rPr>
              <a:t>blitt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mobbet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på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skolen</a:t>
            </a:r>
            <a:r>
              <a:rPr lang="en-US" altLang="nb-NO">
                <a:solidFill>
                  <a:srgbClr val="77B800"/>
                </a:solidFill>
              </a:rPr>
              <a:t> de </a:t>
            </a:r>
            <a:r>
              <a:rPr lang="en-US" altLang="nb-NO" err="1">
                <a:solidFill>
                  <a:srgbClr val="77B800"/>
                </a:solidFill>
              </a:rPr>
              <a:t>siste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månedene</a:t>
            </a:r>
            <a:r>
              <a:rPr lang="en-US" altLang="nb-NO">
                <a:solidFill>
                  <a:srgbClr val="77B800"/>
                </a:solidFill>
              </a:rPr>
              <a:t>.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77B800"/>
                </a:solidFill>
              </a:rPr>
              <a:t>
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EEE254"/>
                </a:solidFill>
              </a:rPr>
              <a:t>Rad:15 Kollone:6
Verdi:
4,75
</a:t>
            </a:r>
            <a:r>
              <a:rPr lang="en-US" altLang="nb-NO" err="1">
                <a:solidFill>
                  <a:srgbClr val="EEE254"/>
                </a:solidFill>
              </a:rPr>
              <a:t>Situasjonsbilde</a:t>
            </a:r>
            <a:r>
              <a:rPr lang="en-US" altLang="nb-NO">
                <a:solidFill>
                  <a:srgbClr val="EEE254"/>
                </a:solidFill>
              </a:rPr>
              <a:t>:
Standard </a:t>
            </a:r>
            <a:r>
              <a:rPr lang="en-US" altLang="nb-NO" err="1">
                <a:solidFill>
                  <a:srgbClr val="EEE254"/>
                </a:solidFill>
              </a:rPr>
              <a:t>situasjonsbilde</a:t>
            </a:r>
            <a:r>
              <a:rPr lang="en-US" altLang="nb-NO">
                <a:solidFill>
                  <a:srgbClr val="EEE254"/>
                </a:solidFill>
              </a:rPr>
              <a:t>
</a:t>
            </a:r>
            <a:r>
              <a:rPr lang="en-US" altLang="nb-NO" err="1">
                <a:solidFill>
                  <a:srgbClr val="EEE254"/>
                </a:solidFill>
              </a:rPr>
              <a:t>Grenseverdier</a:t>
            </a:r>
            <a:r>
              <a:rPr lang="en-US" altLang="nb-NO">
                <a:solidFill>
                  <a:srgbClr val="EEE254"/>
                </a:solidFill>
              </a:rPr>
              <a:t>:
1,0 </a:t>
            </a:r>
            <a:r>
              <a:rPr lang="en-US" altLang="nb-NO" err="1">
                <a:solidFill>
                  <a:srgbClr val="EEE254"/>
                </a:solidFill>
              </a:rPr>
              <a:t>Beskrivelse</a:t>
            </a:r>
            <a:r>
              <a:rPr lang="en-US" altLang="nb-NO">
                <a:solidFill>
                  <a:srgbClr val="EEE254"/>
                </a:solidFill>
              </a:rPr>
              <a:t>:
I </a:t>
            </a:r>
            <a:r>
              <a:rPr lang="en-US" altLang="nb-NO" err="1">
                <a:solidFill>
                  <a:srgbClr val="EEE254"/>
                </a:solidFill>
              </a:rPr>
              <a:t>følge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elevene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i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ditt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utvalg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forekommer</a:t>
            </a:r>
            <a:r>
              <a:rPr lang="en-US" altLang="nb-NO">
                <a:solidFill>
                  <a:srgbClr val="EEE254"/>
                </a:solidFill>
              </a:rPr>
              <a:t> mobbing </a:t>
            </a:r>
            <a:r>
              <a:rPr lang="en-US" altLang="nb-NO" err="1">
                <a:solidFill>
                  <a:srgbClr val="EEE254"/>
                </a:solidFill>
              </a:rPr>
              <a:t>sjelden</a:t>
            </a:r>
            <a:r>
              <a:rPr lang="en-US" altLang="nb-NO">
                <a:solidFill>
                  <a:srgbClr val="EEE254"/>
                </a:solidFill>
              </a:rPr>
              <a:t>, men det </a:t>
            </a:r>
            <a:r>
              <a:rPr lang="en-US" altLang="nb-NO" err="1">
                <a:solidFill>
                  <a:srgbClr val="EEE254"/>
                </a:solidFill>
              </a:rPr>
              <a:t>finnes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en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liten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gruppe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elever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som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sier</a:t>
            </a:r>
            <a:r>
              <a:rPr lang="en-US" altLang="nb-NO">
                <a:solidFill>
                  <a:srgbClr val="EEE254"/>
                </a:solidFill>
              </a:rPr>
              <a:t> at de er </a:t>
            </a:r>
            <a:r>
              <a:rPr lang="en-US" altLang="nb-NO" err="1">
                <a:solidFill>
                  <a:srgbClr val="EEE254"/>
                </a:solidFill>
              </a:rPr>
              <a:t>blitt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mobbet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på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skolen</a:t>
            </a:r>
            <a:r>
              <a:rPr lang="en-US" altLang="nb-NO">
                <a:solidFill>
                  <a:srgbClr val="EEE254"/>
                </a:solidFill>
              </a:rPr>
              <a:t> de </a:t>
            </a:r>
            <a:r>
              <a:rPr lang="en-US" altLang="nb-NO" err="1">
                <a:solidFill>
                  <a:srgbClr val="EEE254"/>
                </a:solidFill>
              </a:rPr>
              <a:t>siste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månedene</a:t>
            </a:r>
            <a:r>
              <a:rPr lang="en-US" altLang="nb-NO">
                <a:solidFill>
                  <a:srgbClr val="EEE254"/>
                </a:solidFill>
              </a:rPr>
              <a:t>. </a:t>
            </a:r>
            <a:r>
              <a:rPr lang="en-US" altLang="nb-NO" err="1">
                <a:solidFill>
                  <a:srgbClr val="EEE254"/>
                </a:solidFill>
              </a:rPr>
              <a:t>Resultatet</a:t>
            </a:r>
            <a:r>
              <a:rPr lang="en-US" altLang="nb-NO">
                <a:solidFill>
                  <a:srgbClr val="EEE254"/>
                </a:solidFill>
              </a:rPr>
              <a:t> er </a:t>
            </a:r>
            <a:r>
              <a:rPr lang="en-US" altLang="nb-NO" err="1">
                <a:solidFill>
                  <a:srgbClr val="EEE254"/>
                </a:solidFill>
              </a:rPr>
              <a:t>likevel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nærmere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grønt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nivå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enn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rødt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nivå</a:t>
            </a:r>
            <a:r>
              <a:rPr lang="en-US" altLang="nb-NO">
                <a:solidFill>
                  <a:srgbClr val="EEE254"/>
                </a:solidFill>
              </a:rPr>
              <a:t>.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EEE254"/>
                </a:solidFill>
              </a:rPr>
              <a:t>
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EEE254"/>
                </a:solidFill>
              </a:rPr>
              <a:t>Rad:15 Kollone:7
Verdi:
4,73
</a:t>
            </a:r>
            <a:r>
              <a:rPr lang="en-US" altLang="nb-NO" err="1">
                <a:solidFill>
                  <a:srgbClr val="EEE254"/>
                </a:solidFill>
              </a:rPr>
              <a:t>Situasjonsbilde</a:t>
            </a:r>
            <a:r>
              <a:rPr lang="en-US" altLang="nb-NO">
                <a:solidFill>
                  <a:srgbClr val="EEE254"/>
                </a:solidFill>
              </a:rPr>
              <a:t>:
Standard </a:t>
            </a:r>
            <a:r>
              <a:rPr lang="en-US" altLang="nb-NO" err="1">
                <a:solidFill>
                  <a:srgbClr val="EEE254"/>
                </a:solidFill>
              </a:rPr>
              <a:t>situasjonsbilde</a:t>
            </a:r>
            <a:r>
              <a:rPr lang="en-US" altLang="nb-NO">
                <a:solidFill>
                  <a:srgbClr val="EEE254"/>
                </a:solidFill>
              </a:rPr>
              <a:t>
</a:t>
            </a:r>
            <a:r>
              <a:rPr lang="en-US" altLang="nb-NO" err="1">
                <a:solidFill>
                  <a:srgbClr val="EEE254"/>
                </a:solidFill>
              </a:rPr>
              <a:t>Grenseverdier</a:t>
            </a:r>
            <a:r>
              <a:rPr lang="en-US" altLang="nb-NO">
                <a:solidFill>
                  <a:srgbClr val="EEE254"/>
                </a:solidFill>
              </a:rPr>
              <a:t>:
1,0 </a:t>
            </a:r>
            <a:r>
              <a:rPr lang="en-US" altLang="nb-NO" err="1">
                <a:solidFill>
                  <a:srgbClr val="EEE254"/>
                </a:solidFill>
              </a:rPr>
              <a:t>Beskrivelse</a:t>
            </a:r>
            <a:r>
              <a:rPr lang="en-US" altLang="nb-NO">
                <a:solidFill>
                  <a:srgbClr val="EEE254"/>
                </a:solidFill>
              </a:rPr>
              <a:t>:
I </a:t>
            </a:r>
            <a:r>
              <a:rPr lang="en-US" altLang="nb-NO" err="1">
                <a:solidFill>
                  <a:srgbClr val="EEE254"/>
                </a:solidFill>
              </a:rPr>
              <a:t>følge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elevene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i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ditt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utvalg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forekommer</a:t>
            </a:r>
            <a:r>
              <a:rPr lang="en-US" altLang="nb-NO">
                <a:solidFill>
                  <a:srgbClr val="EEE254"/>
                </a:solidFill>
              </a:rPr>
              <a:t> mobbing </a:t>
            </a:r>
            <a:r>
              <a:rPr lang="en-US" altLang="nb-NO" err="1">
                <a:solidFill>
                  <a:srgbClr val="EEE254"/>
                </a:solidFill>
              </a:rPr>
              <a:t>sjelden</a:t>
            </a:r>
            <a:r>
              <a:rPr lang="en-US" altLang="nb-NO">
                <a:solidFill>
                  <a:srgbClr val="EEE254"/>
                </a:solidFill>
              </a:rPr>
              <a:t>, men det </a:t>
            </a:r>
            <a:r>
              <a:rPr lang="en-US" altLang="nb-NO" err="1">
                <a:solidFill>
                  <a:srgbClr val="EEE254"/>
                </a:solidFill>
              </a:rPr>
              <a:t>finnes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en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liten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gruppe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elever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som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sier</a:t>
            </a:r>
            <a:r>
              <a:rPr lang="en-US" altLang="nb-NO">
                <a:solidFill>
                  <a:srgbClr val="EEE254"/>
                </a:solidFill>
              </a:rPr>
              <a:t> at de er </a:t>
            </a:r>
            <a:r>
              <a:rPr lang="en-US" altLang="nb-NO" err="1">
                <a:solidFill>
                  <a:srgbClr val="EEE254"/>
                </a:solidFill>
              </a:rPr>
              <a:t>blitt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mobbet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på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skolen</a:t>
            </a:r>
            <a:r>
              <a:rPr lang="en-US" altLang="nb-NO">
                <a:solidFill>
                  <a:srgbClr val="EEE254"/>
                </a:solidFill>
              </a:rPr>
              <a:t> de </a:t>
            </a:r>
            <a:r>
              <a:rPr lang="en-US" altLang="nb-NO" err="1">
                <a:solidFill>
                  <a:srgbClr val="EEE254"/>
                </a:solidFill>
              </a:rPr>
              <a:t>siste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månedene</a:t>
            </a:r>
            <a:r>
              <a:rPr lang="en-US" altLang="nb-NO">
                <a:solidFill>
                  <a:srgbClr val="EEE254"/>
                </a:solidFill>
              </a:rPr>
              <a:t>. </a:t>
            </a:r>
            <a:r>
              <a:rPr lang="en-US" altLang="nb-NO" err="1">
                <a:solidFill>
                  <a:srgbClr val="EEE254"/>
                </a:solidFill>
              </a:rPr>
              <a:t>Resultatet</a:t>
            </a:r>
            <a:r>
              <a:rPr lang="en-US" altLang="nb-NO">
                <a:solidFill>
                  <a:srgbClr val="EEE254"/>
                </a:solidFill>
              </a:rPr>
              <a:t> er </a:t>
            </a:r>
            <a:r>
              <a:rPr lang="en-US" altLang="nb-NO" err="1">
                <a:solidFill>
                  <a:srgbClr val="EEE254"/>
                </a:solidFill>
              </a:rPr>
              <a:t>likevel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nærmere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grønt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nivå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enn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rødt</a:t>
            </a:r>
            <a:r>
              <a:rPr lang="en-US" altLang="nb-NO">
                <a:solidFill>
                  <a:srgbClr val="EEE254"/>
                </a:solidFill>
              </a:rPr>
              <a:t> </a:t>
            </a:r>
            <a:r>
              <a:rPr lang="en-US" altLang="nb-NO" err="1">
                <a:solidFill>
                  <a:srgbClr val="EEE254"/>
                </a:solidFill>
              </a:rPr>
              <a:t>nivå</a:t>
            </a:r>
            <a:r>
              <a:rPr lang="en-US" altLang="nb-NO">
                <a:solidFill>
                  <a:srgbClr val="EEE254"/>
                </a:solidFill>
              </a:rPr>
              <a:t>.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EEE254"/>
                </a:solidFill>
              </a:rPr>
              <a:t>
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77B800"/>
                </a:solidFill>
              </a:rPr>
              <a:t>Rad:15 Kollone:8
Verdi:
4,90
</a:t>
            </a:r>
            <a:r>
              <a:rPr lang="en-US" altLang="nb-NO" err="1">
                <a:solidFill>
                  <a:srgbClr val="77B800"/>
                </a:solidFill>
              </a:rPr>
              <a:t>Situasjonsbilde</a:t>
            </a:r>
            <a:r>
              <a:rPr lang="en-US" altLang="nb-NO">
                <a:solidFill>
                  <a:srgbClr val="77B800"/>
                </a:solidFill>
              </a:rPr>
              <a:t>:
Standard </a:t>
            </a:r>
            <a:r>
              <a:rPr lang="en-US" altLang="nb-NO" err="1">
                <a:solidFill>
                  <a:srgbClr val="77B800"/>
                </a:solidFill>
              </a:rPr>
              <a:t>situasjonsbilde</a:t>
            </a:r>
            <a:r>
              <a:rPr lang="en-US" altLang="nb-NO">
                <a:solidFill>
                  <a:srgbClr val="77B800"/>
                </a:solidFill>
              </a:rPr>
              <a:t>
</a:t>
            </a:r>
            <a:r>
              <a:rPr lang="en-US" altLang="nb-NO" err="1">
                <a:solidFill>
                  <a:srgbClr val="77B800"/>
                </a:solidFill>
              </a:rPr>
              <a:t>Grenseverdier</a:t>
            </a:r>
            <a:r>
              <a:rPr lang="en-US" altLang="nb-NO">
                <a:solidFill>
                  <a:srgbClr val="77B800"/>
                </a:solidFill>
              </a:rPr>
              <a:t>:
1,0 </a:t>
            </a:r>
            <a:r>
              <a:rPr lang="en-US" altLang="nb-NO" err="1">
                <a:solidFill>
                  <a:srgbClr val="77B800"/>
                </a:solidFill>
              </a:rPr>
              <a:t>Beskrivelse</a:t>
            </a:r>
            <a:r>
              <a:rPr lang="en-US" altLang="nb-NO">
                <a:solidFill>
                  <a:srgbClr val="77B800"/>
                </a:solidFill>
              </a:rPr>
              <a:t>:
Det er </a:t>
            </a:r>
            <a:r>
              <a:rPr lang="en-US" altLang="nb-NO" err="1">
                <a:solidFill>
                  <a:srgbClr val="77B800"/>
                </a:solidFill>
              </a:rPr>
              <a:t>svært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få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elever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i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ditt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utvalg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som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sier</a:t>
            </a:r>
            <a:r>
              <a:rPr lang="en-US" altLang="nb-NO">
                <a:solidFill>
                  <a:srgbClr val="77B800"/>
                </a:solidFill>
              </a:rPr>
              <a:t> at de er </a:t>
            </a:r>
            <a:r>
              <a:rPr lang="en-US" altLang="nb-NO" err="1">
                <a:solidFill>
                  <a:srgbClr val="77B800"/>
                </a:solidFill>
              </a:rPr>
              <a:t>blitt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mobbet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på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skolen</a:t>
            </a:r>
            <a:r>
              <a:rPr lang="en-US" altLang="nb-NO">
                <a:solidFill>
                  <a:srgbClr val="77B800"/>
                </a:solidFill>
              </a:rPr>
              <a:t> de </a:t>
            </a:r>
            <a:r>
              <a:rPr lang="en-US" altLang="nb-NO" err="1">
                <a:solidFill>
                  <a:srgbClr val="77B800"/>
                </a:solidFill>
              </a:rPr>
              <a:t>siste</a:t>
            </a:r>
            <a:r>
              <a:rPr lang="en-US" altLang="nb-NO">
                <a:solidFill>
                  <a:srgbClr val="77B800"/>
                </a:solidFill>
              </a:rPr>
              <a:t> </a:t>
            </a:r>
            <a:r>
              <a:rPr lang="en-US" altLang="nb-NO" err="1">
                <a:solidFill>
                  <a:srgbClr val="77B800"/>
                </a:solidFill>
              </a:rPr>
              <a:t>månedene</a:t>
            </a:r>
            <a:r>
              <a:rPr lang="en-US" altLang="nb-NO">
                <a:solidFill>
                  <a:srgbClr val="77B800"/>
                </a:solidFill>
              </a:rPr>
              <a:t>.</a:t>
            </a:r>
          </a:p>
          <a:p>
            <a:pPr>
              <a:spcAft>
                <a:spcPct val="10000"/>
              </a:spcAft>
            </a:pPr>
            <a:r>
              <a:rPr lang="en-US" altLang="nb-NO">
                <a:solidFill>
                  <a:srgbClr val="77B800"/>
                </a:solidFill>
              </a:rPr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626097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0A4657-00C9-4B1F-B9DE-1B24037020E5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+mn-ea"/>
                <a:cs typeface="Times New Roman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+mn-ea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638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33400" y="980728"/>
            <a:ext cx="10363200" cy="46831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30424" y="1916832"/>
            <a:ext cx="9718104" cy="4114800"/>
          </a:xfrm>
          <a:prstGeom prst="rect">
            <a:avLst/>
          </a:prstGeom>
        </p:spPr>
        <p:txBody>
          <a:bodyPr/>
          <a:lstStyle>
            <a:lvl4pPr>
              <a:defRPr sz="1200">
                <a:latin typeface="+mj-lt"/>
              </a:defRPr>
            </a:lvl4pPr>
            <a:lvl5pPr>
              <a:defRPr sz="1200">
                <a:latin typeface="+mj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155638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686800" y="914400"/>
            <a:ext cx="2590800" cy="5029200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914400" y="914400"/>
            <a:ext cx="7569200" cy="5029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BC4D1-8BEB-40D8-897B-FBA7B9878695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08231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5EC6D-9539-4FBF-9213-EBD35073901C}" type="datetimeFigureOut">
              <a:rPr lang="nb-NO" smtClean="0"/>
              <a:t>28.11.2023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FC222-1113-489E-A652-D7C5E518E5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293103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5EC6D-9539-4FBF-9213-EBD35073901C}" type="datetimeFigureOut">
              <a:rPr lang="nb-NO" smtClean="0"/>
              <a:t>28.11.2023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FC222-1113-489E-A652-D7C5E518E512}" type="slidenum">
              <a:rPr lang="nb-NO" smtClean="0"/>
              <a:t>‹#›</a:t>
            </a:fld>
            <a:endParaRPr lang="nb-NO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8540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5EC6D-9539-4FBF-9213-EBD35073901C}" type="datetimeFigureOut">
              <a:rPr lang="nb-NO" smtClean="0"/>
              <a:t>28.11.2023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FC222-1113-489E-A652-D7C5E518E5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64312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5EC6D-9539-4FBF-9213-EBD35073901C}" type="datetimeFigureOut">
              <a:rPr lang="nb-NO" smtClean="0"/>
              <a:t>28.11.2023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FC222-1113-489E-A652-D7C5E518E512}" type="slidenum">
              <a:rPr lang="nb-NO" smtClean="0"/>
              <a:t>‹#›</a:t>
            </a:fld>
            <a:endParaRPr lang="nb-NO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8680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5EC6D-9539-4FBF-9213-EBD35073901C}" type="datetimeFigureOut">
              <a:rPr lang="nb-NO" smtClean="0"/>
              <a:t>28.11.2023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FC222-1113-489E-A652-D7C5E518E5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717294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5EC6D-9539-4FBF-9213-EBD35073901C}" type="datetimeFigureOut">
              <a:rPr lang="nb-NO" smtClean="0"/>
              <a:t>28.11.2023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FC222-1113-489E-A652-D7C5E518E5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54374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5EC6D-9539-4FBF-9213-EBD35073901C}" type="datetimeFigureOut">
              <a:rPr lang="nb-NO" smtClean="0"/>
              <a:t>28.11.2023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FC222-1113-489E-A652-D7C5E518E5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023389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5EC6D-9539-4FBF-9213-EBD35073901C}" type="datetimeFigureOut">
              <a:rPr lang="nb-NO" smtClean="0"/>
              <a:t>28.11.2023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FC222-1113-489E-A652-D7C5E518E512}" type="slidenum">
              <a:rPr lang="nb-NO" smtClean="0"/>
              <a:t>‹#›</a:t>
            </a:fld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8389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5EC6D-9539-4FBF-9213-EBD35073901C}" type="datetimeFigureOut">
              <a:rPr lang="nb-NO" smtClean="0"/>
              <a:t>28.11.2023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FC222-1113-489E-A652-D7C5E518E512}" type="slidenum">
              <a:rPr lang="nb-NO" smtClean="0"/>
              <a:t>‹#›</a:t>
            </a:fld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52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B8DB5A-CF74-4732-8ECC-6E266D884566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235915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5EC6D-9539-4FBF-9213-EBD35073901C}" type="datetimeFigureOut">
              <a:rPr lang="nb-NO" smtClean="0"/>
              <a:t>28.11.2023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FC222-1113-489E-A652-D7C5E518E5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121037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5EC6D-9539-4FBF-9213-EBD35073901C}" type="datetimeFigureOut">
              <a:rPr lang="nb-NO" smtClean="0"/>
              <a:t>28.11.2023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FC222-1113-489E-A652-D7C5E518E512}" type="slidenum">
              <a:rPr lang="nb-NO" smtClean="0"/>
              <a:t>‹#›</a:t>
            </a:fld>
            <a:endParaRPr lang="nb-NO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321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33400" y="980728"/>
            <a:ext cx="10363200" cy="468313"/>
          </a:xfrm>
        </p:spPr>
        <p:txBody>
          <a:bodyPr/>
          <a:lstStyle>
            <a:lvl1pPr>
              <a:defRPr>
                <a:solidFill>
                  <a:srgbClr val="C1002B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30424" y="1916832"/>
            <a:ext cx="9718104" cy="4114800"/>
          </a:xfrm>
          <a:prstGeom prst="rect">
            <a:avLst/>
          </a:prstGeom>
        </p:spPr>
        <p:txBody>
          <a:bodyPr/>
          <a:lstStyle>
            <a:lvl4pPr>
              <a:defRPr sz="1200">
                <a:latin typeface="+mj-lt"/>
              </a:defRPr>
            </a:lvl4pPr>
            <a:lvl5pPr>
              <a:defRPr sz="1200">
                <a:latin typeface="+mj-lt"/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3833599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B8DB5A-CF74-4732-8ECC-6E266D884566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837998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914400" y="1828800"/>
            <a:ext cx="508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828800"/>
            <a:ext cx="508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E2B96B-1457-4AA1-BD2B-3D61C576CF56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786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10CB0C-8891-4F77-98BF-0CC85635C2EE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137958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6E938D-6DDE-4E5A-B09B-9A157E724935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286006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DD1AC1-00D0-4010-B493-8A45CE59ED78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47461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1E7129-BAB3-4659-B821-B9378C015879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806947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b-NO" noProof="0"/>
              <a:t>Klikk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5A4D6-0C5D-40B5-9B64-7705BEC42021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10164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914400" y="1828800"/>
            <a:ext cx="508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828800"/>
            <a:ext cx="508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E2B96B-1457-4AA1-BD2B-3D61C576CF56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98128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914400" y="1828800"/>
            <a:ext cx="10363200" cy="4114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C42B9C-44A4-4136-8BE2-507E7C17846A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584701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686800" y="914400"/>
            <a:ext cx="2590800" cy="5029200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914400" y="914400"/>
            <a:ext cx="7569200" cy="5029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BC4D1-8BEB-40D8-897B-FBA7B9878695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38853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10CB0C-8891-4F77-98BF-0CC85635C2EE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19512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6E938D-6DDE-4E5A-B09B-9A157E724935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58507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DD1AC1-00D0-4010-B493-8A45CE59ED78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43042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1E7129-BAB3-4659-B821-B9378C015879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0904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b-NO" noProof="0"/>
              <a:t>Klikk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5A4D6-0C5D-40B5-9B64-7705BEC42021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01660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914400" y="1828800"/>
            <a:ext cx="10363200" cy="4114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C42B9C-44A4-4136-8BE2-507E7C17846A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45628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914401"/>
            <a:ext cx="10363200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nb-NO" alt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5225"/>
            <a:ext cx="12163814" cy="141277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4B8F2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82A3"/>
          </a:solidFill>
          <a:latin typeface="Arial" charset="0"/>
          <a:cs typeface="Times New Roman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82A3"/>
          </a:solidFill>
          <a:latin typeface="Arial" charset="0"/>
          <a:cs typeface="Times New Roman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82A3"/>
          </a:solidFill>
          <a:latin typeface="Arial" charset="0"/>
          <a:cs typeface="Times New Roman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82A3"/>
          </a:solidFill>
          <a:latin typeface="Arial" charset="0"/>
          <a:cs typeface="Times New Roman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82A3"/>
          </a:solidFill>
          <a:latin typeface="Arial" charset="0"/>
          <a:cs typeface="Times New Roman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82A3"/>
          </a:solidFill>
          <a:latin typeface="Arial" charset="0"/>
          <a:cs typeface="Times New Roman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82A3"/>
          </a:solidFill>
          <a:latin typeface="Arial" charset="0"/>
          <a:cs typeface="Times New Roman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82A3"/>
          </a:solidFill>
          <a:latin typeface="Arial" charset="0"/>
          <a:cs typeface="Times New Roman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+mj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j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charset="0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charset="0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charset="0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charset="0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345EC6D-9539-4FBF-9213-EBD35073901C}" type="datetimeFigureOut">
              <a:rPr lang="nb-NO" smtClean="0"/>
              <a:t>28.11.2023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1F5FC222-1113-489E-A652-D7C5E518E512}" type="slidenum">
              <a:rPr lang="nb-NO" smtClean="0"/>
              <a:t>‹#›</a:t>
            </a:fld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284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914401"/>
            <a:ext cx="10363200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nb-NO" alt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5225"/>
            <a:ext cx="12163814" cy="14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043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4B8F2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82A3"/>
          </a:solidFill>
          <a:latin typeface="Arial" charset="0"/>
          <a:cs typeface="Times New Roman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82A3"/>
          </a:solidFill>
          <a:latin typeface="Arial" charset="0"/>
          <a:cs typeface="Times New Roman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82A3"/>
          </a:solidFill>
          <a:latin typeface="Arial" charset="0"/>
          <a:cs typeface="Times New Roman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82A3"/>
          </a:solidFill>
          <a:latin typeface="Arial" charset="0"/>
          <a:cs typeface="Times New Roman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82A3"/>
          </a:solidFill>
          <a:latin typeface="Arial" charset="0"/>
          <a:cs typeface="Times New Roman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82A3"/>
          </a:solidFill>
          <a:latin typeface="Arial" charset="0"/>
          <a:cs typeface="Times New Roman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82A3"/>
          </a:solidFill>
          <a:latin typeface="Arial" charset="0"/>
          <a:cs typeface="Times New Roman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82A3"/>
          </a:solidFill>
          <a:latin typeface="Arial" charset="0"/>
          <a:cs typeface="Times New Roman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+mj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j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charset="0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charset="0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charset="0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charset="0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6.jpeg"/><Relationship Id="rId7" Type="http://schemas.openxmlformats.org/officeDocument/2006/relationships/image" Target="../media/image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nWWSQLIl-Nk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0" name="Bilde 3099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89" y="478060"/>
            <a:ext cx="12250108" cy="6379939"/>
          </a:xfrm>
          <a:prstGeom prst="rect">
            <a:avLst/>
          </a:prstGeom>
        </p:spPr>
      </p:pic>
      <p:sp>
        <p:nvSpPr>
          <p:cNvPr id="3096" name="Rektangel 3095"/>
          <p:cNvSpPr/>
          <p:nvPr/>
        </p:nvSpPr>
        <p:spPr>
          <a:xfrm>
            <a:off x="-30342" y="0"/>
            <a:ext cx="12241360" cy="134076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8563272" y="6381328"/>
            <a:ext cx="3581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endParaRPr lang="nb-NO" altLang="nb-NO" sz="800">
              <a:solidFill>
                <a:schemeClr val="bg1"/>
              </a:solidFill>
              <a:latin typeface="Verdana" pitchFamily="34" charset="0"/>
            </a:endParaRPr>
          </a:p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nb-NO" altLang="nb-NO" sz="800">
                <a:solidFill>
                  <a:schemeClr val="bg1"/>
                </a:solidFill>
                <a:latin typeface="Verdana" pitchFamily="34" charset="0"/>
              </a:rPr>
              <a:t>Foto: Alexander Johnsen</a:t>
            </a:r>
          </a:p>
        </p:txBody>
      </p:sp>
      <p:sp>
        <p:nvSpPr>
          <p:cNvPr id="3078" name="Text Box 3"/>
          <p:cNvSpPr txBox="1">
            <a:spLocks noChangeArrowheads="1"/>
          </p:cNvSpPr>
          <p:nvPr/>
        </p:nvSpPr>
        <p:spPr bwMode="auto">
          <a:xfrm>
            <a:off x="-69150" y="5750034"/>
            <a:ext cx="5273043" cy="1124744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22000" tIns="118800" rIns="162000" bIns="45720" anchor="ctr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0"/>
              </a:spcBef>
              <a:buFontTx/>
              <a:buNone/>
            </a:pPr>
            <a:r>
              <a:rPr lang="nb-NO" altLang="nb-NO" sz="2800" b="1" dirty="0">
                <a:solidFill>
                  <a:srgbClr val="0070C0"/>
                </a:solidFill>
                <a:latin typeface="Verdana"/>
                <a:ea typeface="Verdana"/>
                <a:cs typeface="Times New Roman"/>
              </a:rPr>
              <a:t>Fauske videregående skole</a:t>
            </a:r>
            <a:endParaRPr lang="nb-NO" altLang="nb-NO" sz="2800">
              <a:solidFill>
                <a:srgbClr val="0070C0"/>
              </a:solidFill>
              <a:latin typeface="Verdana"/>
              <a:ea typeface="Verdana"/>
              <a:cs typeface="Times New Roman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nb-NO" altLang="nb-NO" sz="900" dirty="0">
                <a:latin typeface="Verdana"/>
                <a:ea typeface="Verdana"/>
                <a:cs typeface="Times New Roman"/>
              </a:rPr>
              <a:t>2023</a:t>
            </a:r>
            <a:endParaRPr lang="nb-NO" altLang="nb-NO" sz="900" dirty="0">
              <a:latin typeface="Verdana" pitchFamily="34" charset="0"/>
              <a:ea typeface="Verdana"/>
            </a:endParaRP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332656"/>
            <a:ext cx="1559496" cy="66682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95FA9ECD-0869-3CAD-3BF2-301B1FE785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nb-NO"/>
          </a:p>
          <a:p>
            <a:pPr marL="0" indent="0">
              <a:buNone/>
            </a:pPr>
            <a:r>
              <a:rPr lang="nb-NO" dirty="0"/>
              <a:t>Helsefagarbeider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Barne- og ungdomsarbeider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0D1AEEAE-079E-6600-108E-1F7FC3054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Vg2 helse- og oppvekstfag</a:t>
            </a:r>
          </a:p>
        </p:txBody>
      </p:sp>
    </p:spTree>
    <p:extLst>
      <p:ext uri="{BB962C8B-B14F-4D97-AF65-F5344CB8AC3E}">
        <p14:creationId xmlns:p14="http://schemas.microsoft.com/office/powerpoint/2010/main" val="290471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BEE28088-3DAD-AD18-3BFD-24A90F21A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095" y="273050"/>
            <a:ext cx="8637205" cy="658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006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lh3.googleusercontent.com/-w1n9dEebWsNsSsY79inaG_rAtldqKK2-TPggvAtCJtl2Dy78Ow8KR1EDfWe1YjFZSIKU4YY8TC_qQDvHdHYqvrsbRKUdYZk_MDe8rCNTIHQENiujwfvD0pDj4k8wHhbAhjaZmzy_gHV7wpKLpBod6qOb66zA2Pgh7RRbOR7oBjNKHJXfxp6rJehDv6sSLnDGTphW-lOWvo0lRulfUIbqLhtcAYa7uV4SSq3kSjUuEE32qiFNfRprHDYmwOuSpkkqyUo4NJkpQNTmxmj8EJMkZRQWIoWRw6CjeDz2YrR6HbqCCgsUKkmLMIN_PX11e5i_jiEeMXK_Nghk0QO-XqRMcb8tIaavQcpyB7_RHq6xIGJRPfgO-ULQEisgzHpTL5Kwd_J47bnwhMfx8fxXfC3PyVsnZJbkOVv8oBpUMtTB2513EZK12i6lWVfhd4Re5krHmZFfKWL56d1-VCUy0qcoo_b3ZUEBDpH_m9hNWl55pTyoJ68x300ZmUPNfa_vEWjdX7LMoIsSMuWnO_OnxGaJK-tF9MhH7NPKCyIzVT7SrX0SvSjuV38wi_l1TC8eIuziQMmpanVLvO-BPb9Igd_bg55lisexw33goeD37eTuJJdn9J3GHAY=w1566-h881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47" y="944490"/>
            <a:ext cx="11662505" cy="532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lassholder for bunntekst 2">
            <a:extLst>
              <a:ext uri="{FF2B5EF4-FFF2-40B4-BE49-F238E27FC236}">
                <a16:creationId xmlns:a16="http://schemas.microsoft.com/office/drawing/2014/main" id="{D1A82295-3072-4556-AE6A-7AA292AA0D3F}"/>
              </a:ext>
            </a:extLst>
          </p:cNvPr>
          <p:cNvSpPr txBox="1">
            <a:spLocks/>
          </p:cNvSpPr>
          <p:nvPr/>
        </p:nvSpPr>
        <p:spPr>
          <a:xfrm>
            <a:off x="10848528" y="6561618"/>
            <a:ext cx="1149176" cy="457200"/>
          </a:xfrm>
          <a:prstGeom prst="rect">
            <a:avLst/>
          </a:prstGeom>
          <a:ln/>
        </p:spPr>
        <p:txBody>
          <a:bodyPr/>
          <a:lstStyle>
            <a:defPPr>
              <a:defRPr lang="nb-NO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Trygg Ove Tiberg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BC01E37B-1A07-45FA-AEA5-3450E3E5D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1196752"/>
            <a:ext cx="10972800" cy="1252728"/>
          </a:xfrm>
        </p:spPr>
        <p:txBody>
          <a:bodyPr>
            <a:normAutofit fontScale="90000"/>
          </a:bodyPr>
          <a:lstStyle/>
          <a:p>
            <a:r>
              <a:rPr kumimoji="0" lang="en-US" altLang="nb-NO" sz="44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Bygg</a:t>
            </a:r>
            <a:r>
              <a:rPr kumimoji="0" lang="en-US" altLang="nb-NO" sz="4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- </a:t>
            </a:r>
            <a:r>
              <a:rPr kumimoji="0" lang="en-US" altLang="nb-NO" sz="44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og</a:t>
            </a:r>
            <a:r>
              <a:rPr kumimoji="0" lang="en-US" altLang="nb-NO" sz="4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n-US" altLang="nb-NO" sz="44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anleggsteknikk</a:t>
            </a:r>
            <a:br>
              <a:rPr kumimoji="0" lang="en-US" altLang="nb-NO" sz="4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</a:rPr>
            </a:br>
            <a:endParaRPr lang="nb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7D81D368-BF80-44D8-B086-59DC61E94A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332656"/>
            <a:ext cx="1559496" cy="666826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42B475F0-6EA5-4905-8C00-74EC063539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5960" y="5661249"/>
            <a:ext cx="6456040" cy="122392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1FBD4016-9320-4F93-8769-1980976126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24" y="6222954"/>
            <a:ext cx="120015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5351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9240321A-F218-748D-24FC-1342286CA4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dirty="0"/>
              <a:t>Bygge nytt og vedlikeholde bygg, anlegg, veier, vann og avløp</a:t>
            </a:r>
          </a:p>
          <a:p>
            <a:r>
              <a:rPr lang="nb-NO" dirty="0"/>
              <a:t>Planlegge og arbeide etter tegninger</a:t>
            </a:r>
          </a:p>
          <a:p>
            <a:r>
              <a:rPr lang="nb-NO" dirty="0"/>
              <a:t>Planlegge og bygge en konstruksjon</a:t>
            </a:r>
          </a:p>
          <a:p>
            <a:r>
              <a:rPr lang="nb-NO" dirty="0"/>
              <a:t>Helse miljø og sikkerhet </a:t>
            </a:r>
          </a:p>
          <a:p>
            <a:endParaRPr lang="nb-NO" dirty="0"/>
          </a:p>
          <a:p>
            <a:r>
              <a:rPr lang="nb-NO" dirty="0"/>
              <a:t>Du må like praktisk arbeid, være nøyaktig og god til å samarbeide</a:t>
            </a:r>
          </a:p>
          <a:p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C3553E49-F101-0BB8-4638-DE11C8DD1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BYGG OG ANLEGGSTEKNIKK</a:t>
            </a:r>
          </a:p>
        </p:txBody>
      </p:sp>
    </p:spTree>
    <p:extLst>
      <p:ext uri="{BB962C8B-B14F-4D97-AF65-F5344CB8AC3E}">
        <p14:creationId xmlns:p14="http://schemas.microsoft.com/office/powerpoint/2010/main" val="37834170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783" y="315361"/>
            <a:ext cx="5482720" cy="3083821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1019" y="305085"/>
            <a:ext cx="5482720" cy="3083821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783" y="3637722"/>
            <a:ext cx="5482720" cy="3083821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1019" y="3637722"/>
            <a:ext cx="5482720" cy="3083821"/>
          </a:xfrm>
          <a:prstGeom prst="rect">
            <a:avLst/>
          </a:prstGeom>
        </p:spPr>
      </p:pic>
      <p:sp>
        <p:nvSpPr>
          <p:cNvPr id="7" name="Plassholder for bunntekst 2">
            <a:extLst>
              <a:ext uri="{FF2B5EF4-FFF2-40B4-BE49-F238E27FC236}">
                <a16:creationId xmlns:a16="http://schemas.microsoft.com/office/drawing/2014/main" id="{CA74E61D-E92F-4CB5-B314-B83455CAC590}"/>
              </a:ext>
            </a:extLst>
          </p:cNvPr>
          <p:cNvSpPr txBox="1">
            <a:spLocks/>
          </p:cNvSpPr>
          <p:nvPr/>
        </p:nvSpPr>
        <p:spPr>
          <a:xfrm>
            <a:off x="10848528" y="6561618"/>
            <a:ext cx="1149176" cy="457200"/>
          </a:xfrm>
          <a:prstGeom prst="rect">
            <a:avLst/>
          </a:prstGeom>
          <a:ln/>
        </p:spPr>
        <p:txBody>
          <a:bodyPr/>
          <a:lstStyle>
            <a:defPPr>
              <a:defRPr lang="nb-NO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Trygg Ove Tiberg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6C59EE5-7E85-47BD-878F-B6851BC9BE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332656"/>
            <a:ext cx="1559496" cy="666826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15F14E37-A382-41EF-9D86-ABBCF62344E4}"/>
              </a:ext>
            </a:extLst>
          </p:cNvPr>
          <p:cNvSpPr txBox="1"/>
          <p:nvPr/>
        </p:nvSpPr>
        <p:spPr>
          <a:xfrm>
            <a:off x="6371300" y="136457"/>
            <a:ext cx="54827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>
                <a:highlight>
                  <a:srgbClr val="00FFFF"/>
                </a:highlight>
                <a:latin typeface="+mn-lt"/>
              </a:rPr>
              <a:t>Ikke bare konstruksjon, matematikk kommer også i praktiske fag</a:t>
            </a:r>
          </a:p>
        </p:txBody>
      </p:sp>
    </p:spTree>
    <p:extLst>
      <p:ext uri="{BB962C8B-B14F-4D97-AF65-F5344CB8AC3E}">
        <p14:creationId xmlns:p14="http://schemas.microsoft.com/office/powerpoint/2010/main" val="1225775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28" y="537859"/>
            <a:ext cx="12192000" cy="5782281"/>
          </a:xfrm>
          <a:prstGeom prst="rect">
            <a:avLst/>
          </a:prstGeom>
        </p:spPr>
      </p:pic>
      <p:sp>
        <p:nvSpPr>
          <p:cNvPr id="4" name="Plassholder for bunntekst 2">
            <a:extLst>
              <a:ext uri="{FF2B5EF4-FFF2-40B4-BE49-F238E27FC236}">
                <a16:creationId xmlns:a16="http://schemas.microsoft.com/office/drawing/2014/main" id="{7DC5AA1A-E947-4E10-89C6-7B5F7579C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48528" y="6561618"/>
            <a:ext cx="1149176" cy="4572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Trygg Ove Tiberg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0DEC98C8-09FB-447E-B87B-1EEBF5B656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332656"/>
            <a:ext cx="1559496" cy="666826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2BD6A12B-AAC5-4F64-A782-0F2B75AE7198}"/>
              </a:ext>
            </a:extLst>
          </p:cNvPr>
          <p:cNvSpPr txBox="1"/>
          <p:nvPr/>
        </p:nvSpPr>
        <p:spPr>
          <a:xfrm>
            <a:off x="3431704" y="5229200"/>
            <a:ext cx="5497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accent3"/>
                </a:solidFill>
                <a:latin typeface="+mn-lt"/>
              </a:rPr>
              <a:t>Lagerbygg 20 x 10m bygd av vg2 tømrer - elevene våre</a:t>
            </a:r>
          </a:p>
        </p:txBody>
      </p:sp>
    </p:spTree>
    <p:extLst>
      <p:ext uri="{BB962C8B-B14F-4D97-AF65-F5344CB8AC3E}">
        <p14:creationId xmlns:p14="http://schemas.microsoft.com/office/powerpoint/2010/main" val="2578047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1281405"/>
            <a:ext cx="10363200" cy="707088"/>
          </a:xfrm>
        </p:spPr>
        <p:txBody>
          <a:bodyPr>
            <a:normAutofit fontScale="90000"/>
          </a:bodyPr>
          <a:lstStyle/>
          <a:p>
            <a:r>
              <a:rPr lang="nb-NO"/>
              <a:t>Idrettsfaglig utdanningsprogram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  <a:p>
            <a:endParaRPr lang="nb-NO"/>
          </a:p>
        </p:txBody>
      </p:sp>
      <p:pic>
        <p:nvPicPr>
          <p:cNvPr id="1027" name="Picture 3" descr="Fauske vg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5661248"/>
            <a:ext cx="2159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C181DE1C-F1D4-437E-B085-A0CA8806F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1944" y="5733257"/>
            <a:ext cx="6633468" cy="1154460"/>
          </a:xfrm>
          <a:prstGeom prst="rect">
            <a:avLst/>
          </a:prstGeom>
        </p:spPr>
      </p:pic>
      <p:pic>
        <p:nvPicPr>
          <p:cNvPr id="6" name="Bilde 5" descr="Et bilde som inneholder himmel, utendørs, personer, kyst&#10;&#10;Automatisk generert beskrivelse">
            <a:extLst>
              <a:ext uri="{FF2B5EF4-FFF2-40B4-BE49-F238E27FC236}">
                <a16:creationId xmlns:a16="http://schemas.microsoft.com/office/drawing/2014/main" id="{5976F887-C1ED-88E4-7E7A-013E164094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459" y="2259278"/>
            <a:ext cx="4442301" cy="332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5324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Wingdings" pitchFamily="18" charset="2"/>
              <a:buChar char="v"/>
            </a:pPr>
            <a:endParaRPr lang="nb-NO"/>
          </a:p>
          <a:p>
            <a:pPr marL="342900" indent="-342900">
              <a:buFont typeface="Wingdings" pitchFamily="18" charset="2"/>
              <a:buChar char="v"/>
            </a:pPr>
            <a:r>
              <a:rPr lang="nb-NO"/>
              <a:t>Har du behov for en aktiv skolehverdag?</a:t>
            </a:r>
          </a:p>
          <a:p>
            <a:pPr marL="342900" indent="-342900">
              <a:buFont typeface="Wingdings" pitchFamily="18" charset="2"/>
              <a:buChar char="v"/>
            </a:pPr>
            <a:endParaRPr lang="nb-NO"/>
          </a:p>
          <a:p>
            <a:pPr marL="342900" indent="-342900">
              <a:buFont typeface="Wingdings" pitchFamily="18" charset="2"/>
              <a:buChar char="v"/>
            </a:pPr>
            <a:r>
              <a:rPr lang="nb-NO"/>
              <a:t>Er du glad i idrett, helse og fysisk aktivitet?</a:t>
            </a:r>
          </a:p>
          <a:p>
            <a:pPr marL="342900" indent="-342900">
              <a:buFont typeface="Wingdings" pitchFamily="18" charset="2"/>
              <a:buChar char="v"/>
            </a:pPr>
            <a:endParaRPr lang="nb-NO"/>
          </a:p>
          <a:p>
            <a:pPr marL="342900" indent="-342900">
              <a:buFont typeface="Wingdings" pitchFamily="18" charset="2"/>
              <a:buChar char="v"/>
            </a:pPr>
            <a:r>
              <a:rPr lang="nb-NO"/>
              <a:t>Ønsker du å kombinere dette med teoretiske fag som gir studiekompetanse for høyere utdanning?</a:t>
            </a:r>
          </a:p>
          <a:p>
            <a:pPr marL="342900" indent="-342900">
              <a:buFont typeface="Wingdings" pitchFamily="18" charset="2"/>
              <a:buChar char="v"/>
            </a:pPr>
            <a:endParaRPr lang="nb-NO"/>
          </a:p>
          <a:p>
            <a:pPr marL="342900" indent="-342900">
              <a:buFont typeface="Wingdings" pitchFamily="18" charset="2"/>
              <a:buChar char="v"/>
            </a:pPr>
            <a:endParaRPr lang="nb-NO"/>
          </a:p>
          <a:p>
            <a:pPr marL="342900" indent="-342900">
              <a:buFont typeface="Wingdings" pitchFamily="18" charset="2"/>
              <a:buChar char="v"/>
            </a:pPr>
            <a:endParaRPr lang="nb-NO"/>
          </a:p>
          <a:p>
            <a:pPr>
              <a:buFontTx/>
              <a:buChar char="-"/>
            </a:pPr>
            <a:endParaRPr lang="nb-NO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Hvorfor velge idrettsfag?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1CF56C2C-0405-4FF1-8A2E-6B972626C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944" y="5733257"/>
            <a:ext cx="6633468" cy="115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5741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1157111" y="2320145"/>
            <a:ext cx="9877777" cy="383947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nb-NO" dirty="0">
                <a:solidFill>
                  <a:srgbClr val="00B0F0"/>
                </a:solidFill>
              </a:rPr>
              <a:t>* </a:t>
            </a:r>
            <a:r>
              <a:rPr lang="nb-NO" dirty="0"/>
              <a:t>Fysioterapeut/Idrettspsykolog/Personlig trener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Lærer/Trener/Leder innen idrett, fysisk aktivitet og helse</a:t>
            </a:r>
          </a:p>
          <a:p>
            <a:endParaRPr lang="nb-NO" dirty="0"/>
          </a:p>
          <a:p>
            <a:r>
              <a:rPr lang="nb-NO" dirty="0"/>
              <a:t>Friluftsliv/Guide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Politi/Forsvar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Generell studiekompetanse</a:t>
            </a:r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/>
              <a:t>Idrettsfag - Hva kan du bli?</a:t>
            </a:r>
            <a:br>
              <a:rPr lang="nb-NO"/>
            </a:br>
            <a:r>
              <a:rPr lang="nb-NO" sz="2800"/>
              <a:t>(med videre utdanning)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11BBCBA-8D8D-4529-8A76-1FF9B70F2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9033" y="5711337"/>
            <a:ext cx="6633468" cy="115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8912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utendørs, himmel, snø, gå på ski&#10;&#10;Automatisk generert beskrivelse">
            <a:extLst>
              <a:ext uri="{FF2B5EF4-FFF2-40B4-BE49-F238E27FC236}">
                <a16:creationId xmlns:a16="http://schemas.microsoft.com/office/drawing/2014/main" id="{8BD5F561-A554-4431-B62F-BA7E126EF7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98" y="1716609"/>
            <a:ext cx="2581103" cy="1945547"/>
          </a:xfrm>
        </p:spPr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17ECE9F6-FFCD-405D-B316-6C3785A47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Noen av aktivitetene våre</a:t>
            </a:r>
          </a:p>
        </p:txBody>
      </p:sp>
      <p:pic>
        <p:nvPicPr>
          <p:cNvPr id="7" name="Bilde 6" descr="Et bilde som inneholder himmel, utendørs, snø, natur&#10;&#10;Automatisk generert beskrivelse">
            <a:extLst>
              <a:ext uri="{FF2B5EF4-FFF2-40B4-BE49-F238E27FC236}">
                <a16:creationId xmlns:a16="http://schemas.microsoft.com/office/drawing/2014/main" id="{DCC72C59-7B46-4EEA-BD36-3FCFC7B1AB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17" y="1718081"/>
            <a:ext cx="2620610" cy="1944075"/>
          </a:xfrm>
          <a:prstGeom prst="rect">
            <a:avLst/>
          </a:prstGeom>
        </p:spPr>
      </p:pic>
      <p:pic>
        <p:nvPicPr>
          <p:cNvPr id="11" name="Bilde 10" descr="Et bilde som inneholder tre, utendørs, gress, personer&#10;&#10;Automatisk generert beskrivelse">
            <a:extLst>
              <a:ext uri="{FF2B5EF4-FFF2-40B4-BE49-F238E27FC236}">
                <a16:creationId xmlns:a16="http://schemas.microsoft.com/office/drawing/2014/main" id="{A1F2BECD-692B-409F-AADE-0894E5B7C3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752" y="3890397"/>
            <a:ext cx="1979733" cy="2637052"/>
          </a:xfrm>
          <a:prstGeom prst="rect">
            <a:avLst/>
          </a:prstGeom>
        </p:spPr>
      </p:pic>
      <p:pic>
        <p:nvPicPr>
          <p:cNvPr id="13" name="Bilde 12" descr="Et bilde som inneholder gulv, tak, innendørs, skøyter&#10;&#10;Automatisk generert beskrivelse">
            <a:extLst>
              <a:ext uri="{FF2B5EF4-FFF2-40B4-BE49-F238E27FC236}">
                <a16:creationId xmlns:a16="http://schemas.microsoft.com/office/drawing/2014/main" id="{1973771D-EBF0-4BCD-9E71-A828CD2D22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240" y="3856153"/>
            <a:ext cx="2594353" cy="1917308"/>
          </a:xfrm>
          <a:prstGeom prst="rect">
            <a:avLst/>
          </a:prstGeom>
        </p:spPr>
      </p:pic>
      <p:pic>
        <p:nvPicPr>
          <p:cNvPr id="15" name="Bilde 14" descr="Et bilde som inneholder sport, svømme, vannpolo, vann sport&#10;&#10;Automatisk generert beskrivelse">
            <a:extLst>
              <a:ext uri="{FF2B5EF4-FFF2-40B4-BE49-F238E27FC236}">
                <a16:creationId xmlns:a16="http://schemas.microsoft.com/office/drawing/2014/main" id="{3EFE1933-BF03-4424-8D92-02E9076F86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830" y="3891955"/>
            <a:ext cx="1978381" cy="2635251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3A123F6C-DE7C-4260-B80D-9CE111500F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1944" y="5733257"/>
            <a:ext cx="6633468" cy="1154460"/>
          </a:xfrm>
          <a:prstGeom prst="rect">
            <a:avLst/>
          </a:prstGeom>
        </p:spPr>
      </p:pic>
      <p:pic>
        <p:nvPicPr>
          <p:cNvPr id="2" name="Bilde 3" descr="Et bilde som inneholder utendørs, natur, fjell, dag&#10;&#10;Automatisk generert beskrivelse">
            <a:extLst>
              <a:ext uri="{FF2B5EF4-FFF2-40B4-BE49-F238E27FC236}">
                <a16:creationId xmlns:a16="http://schemas.microsoft.com/office/drawing/2014/main" id="{342FFED5-068E-3882-52B2-FCC68C716A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67231" y="2333530"/>
            <a:ext cx="2535010" cy="339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225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B4C2404-8F25-A201-4345-8BF0C28E5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>
                <a:solidFill>
                  <a:srgbClr val="0070C0"/>
                </a:solidFill>
              </a:rPr>
              <a:t>Fauske videregående skole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AF2C5B9-6EEF-BFE0-2F47-F1A28FB870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https://youtu.be/nWWSQLIl-Nk</a:t>
            </a:r>
            <a:endParaRPr lang="nb-NO" u="sng" dirty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nb-NO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923600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  <a:p>
            <a:r>
              <a:rPr lang="nb-NO"/>
              <a:t>Svømmehall</a:t>
            </a:r>
          </a:p>
          <a:p>
            <a:endParaRPr lang="nb-NO"/>
          </a:p>
          <a:p>
            <a:r>
              <a:rPr lang="nb-NO"/>
              <a:t>Idrettshall, kunstgress, SKS arena, lysløype og flott natur rett utenfor skoledøren</a:t>
            </a:r>
          </a:p>
          <a:p>
            <a:pPr marL="0" indent="0">
              <a:buNone/>
            </a:pPr>
            <a:endParaRPr lang="nb-NO"/>
          </a:p>
          <a:p>
            <a:r>
              <a:rPr lang="nb-NO"/>
              <a:t>Skolens treningsrom</a:t>
            </a:r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Idrettsanlegg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6B0894CB-4383-4B8F-BB62-A56730DEC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944" y="5733257"/>
            <a:ext cx="6633468" cy="115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957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6D3A28AB-201C-E876-CB35-68C881657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968" y="2054588"/>
            <a:ext cx="9877777" cy="3450696"/>
          </a:xfrm>
        </p:spPr>
        <p:txBody>
          <a:bodyPr>
            <a:normAutofit/>
          </a:bodyPr>
          <a:lstStyle/>
          <a:p>
            <a:r>
              <a:rPr lang="nb-NO" dirty="0"/>
              <a:t>Vg2 transport og logistikk </a:t>
            </a:r>
          </a:p>
          <a:p>
            <a:pPr lvl="1"/>
            <a:r>
              <a:rPr lang="nb-NO" dirty="0"/>
              <a:t>Fra vg1 TIF</a:t>
            </a:r>
          </a:p>
          <a:p>
            <a:r>
              <a:rPr lang="nb-NO" dirty="0"/>
              <a:t>Vg2 arbeidsmaskiner</a:t>
            </a:r>
          </a:p>
          <a:p>
            <a:pPr lvl="1"/>
            <a:r>
              <a:rPr lang="nb-NO" dirty="0"/>
              <a:t>Fra vg1 TIF og vg1 elektro</a:t>
            </a:r>
          </a:p>
          <a:p>
            <a:r>
              <a:rPr lang="nb-NO" dirty="0"/>
              <a:t>Vg3 anleggsmaskinmekaniker</a:t>
            </a:r>
          </a:p>
          <a:p>
            <a:pPr lvl="1"/>
            <a:r>
              <a:rPr lang="nb-NO" dirty="0"/>
              <a:t>Fra vg2 arbeidsmaskiner</a:t>
            </a:r>
          </a:p>
          <a:p>
            <a:r>
              <a:rPr lang="nb-NO" dirty="0"/>
              <a:t>Vg2 anleggsteknikk</a:t>
            </a:r>
          </a:p>
          <a:p>
            <a:pPr lvl="1"/>
            <a:r>
              <a:rPr lang="nb-NO" dirty="0"/>
              <a:t>Fra vg1 byggfag og vg1 TIF</a:t>
            </a:r>
          </a:p>
          <a:p>
            <a:pPr marL="301943" lvl="1" indent="0">
              <a:buNone/>
            </a:pPr>
            <a:endParaRPr lang="nb-NO" dirty="0"/>
          </a:p>
          <a:p>
            <a:pPr marL="301943" lvl="1" indent="0">
              <a:buNone/>
            </a:pPr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B608019C-783E-8385-BAD9-FB88A5337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Søbbesva</a:t>
            </a:r>
            <a:endParaRPr lang="nb-NO" dirty="0"/>
          </a:p>
        </p:txBody>
      </p:sp>
      <p:pic>
        <p:nvPicPr>
          <p:cNvPr id="7" name="Bilde 6" descr="Et bilde som inneholder kjøretøy, transport, utendørs, hjul">
            <a:extLst>
              <a:ext uri="{FF2B5EF4-FFF2-40B4-BE49-F238E27FC236}">
                <a16:creationId xmlns:a16="http://schemas.microsoft.com/office/drawing/2014/main" id="{5E9B5DB3-BE1C-85D4-6A0C-9412CDC328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652" y="1352716"/>
            <a:ext cx="5793747" cy="2609485"/>
          </a:xfrm>
          <a:prstGeom prst="rect">
            <a:avLst/>
          </a:prstGeom>
        </p:spPr>
      </p:pic>
      <p:pic>
        <p:nvPicPr>
          <p:cNvPr id="9" name="Bilde 8" descr="Et bilde som inneholder himmel, transport, utendørs, snø&#10;&#10;Automatisk generert beskrivelse">
            <a:extLst>
              <a:ext uri="{FF2B5EF4-FFF2-40B4-BE49-F238E27FC236}">
                <a16:creationId xmlns:a16="http://schemas.microsoft.com/office/drawing/2014/main" id="{DA2814BF-1BF5-EBA4-4EAC-D1085FCB4E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652" y="4200541"/>
            <a:ext cx="5793748" cy="2609486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3E2B52CC-C307-9966-917D-C85803556ABF}"/>
              </a:ext>
            </a:extLst>
          </p:cNvPr>
          <p:cNvSpPr txBox="1"/>
          <p:nvPr/>
        </p:nvSpPr>
        <p:spPr>
          <a:xfrm>
            <a:off x="609600" y="5815173"/>
            <a:ext cx="4835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Særdeles attraktive for arbeidslivet!</a:t>
            </a:r>
          </a:p>
        </p:txBody>
      </p:sp>
    </p:spTree>
    <p:extLst>
      <p:ext uri="{BB962C8B-B14F-4D97-AF65-F5344CB8AC3E}">
        <p14:creationId xmlns:p14="http://schemas.microsoft.com/office/powerpoint/2010/main" val="32422518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738189" y="4797152"/>
            <a:ext cx="4715621" cy="468313"/>
          </a:xfrm>
        </p:spPr>
        <p:txBody>
          <a:bodyPr/>
          <a:lstStyle/>
          <a:p>
            <a:pPr algn="ctr"/>
            <a:br>
              <a:rPr lang="nb-NO">
                <a:solidFill>
                  <a:schemeClr val="accent2">
                    <a:lumMod val="75000"/>
                  </a:schemeClr>
                </a:solidFill>
              </a:rPr>
            </a:br>
            <a:r>
              <a:rPr lang="nb-NO">
                <a:solidFill>
                  <a:srgbClr val="C00000"/>
                </a:solidFill>
              </a:rPr>
              <a:t>- Håper vi ses til høsten! </a:t>
            </a:r>
            <a:r>
              <a:rPr lang="nb-NO">
                <a:solidFill>
                  <a:srgbClr val="C00000"/>
                </a:solidFill>
                <a:sym typeface="Wingdings" panose="05000000000000000000" pitchFamily="2" charset="2"/>
              </a:rPr>
              <a:t></a:t>
            </a:r>
            <a:br>
              <a:rPr lang="nb-NO">
                <a:sym typeface="Wingdings" panose="05000000000000000000" pitchFamily="2" charset="2"/>
              </a:rPr>
            </a:br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F8CA0F0-9A54-473B-A102-4E2BA0DA9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9531" y="836712"/>
            <a:ext cx="7132938" cy="348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528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9EA967D-8F4A-4849-998B-39045C3EB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b="1"/>
              <a:t>Fauske videregående skole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0DC293C-8C75-4F37-981B-BF47179CC55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852738"/>
            <a:ext cx="9718675" cy="3178175"/>
          </a:xfrm>
        </p:spPr>
        <p:txBody>
          <a:bodyPr/>
          <a:lstStyle/>
          <a:p>
            <a:endParaRPr lang="nb-NO" dirty="0"/>
          </a:p>
          <a:p>
            <a:r>
              <a:rPr lang="nb-NO" b="1" dirty="0">
                <a:solidFill>
                  <a:srgbClr val="00B0F0"/>
                </a:solidFill>
              </a:rPr>
              <a:t>300 elever</a:t>
            </a:r>
          </a:p>
          <a:p>
            <a:r>
              <a:rPr lang="nb-NO" b="1" dirty="0">
                <a:solidFill>
                  <a:srgbClr val="00B0F0"/>
                </a:solidFill>
              </a:rPr>
              <a:t>110 ansatte</a:t>
            </a:r>
          </a:p>
          <a:p>
            <a:r>
              <a:rPr lang="nb-NO" b="1" dirty="0">
                <a:solidFill>
                  <a:srgbClr val="00B0F0"/>
                </a:solidFill>
              </a:rPr>
              <a:t>2 avdelinger (Vestmyra og </a:t>
            </a:r>
            <a:r>
              <a:rPr lang="nb-NO" b="1" dirty="0" err="1">
                <a:solidFill>
                  <a:srgbClr val="00B0F0"/>
                </a:solidFill>
              </a:rPr>
              <a:t>Søbbesva</a:t>
            </a:r>
            <a:r>
              <a:rPr lang="nb-NO" b="1" dirty="0">
                <a:solidFill>
                  <a:srgbClr val="00B0F0"/>
                </a:solidFill>
              </a:rPr>
              <a:t>)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0A854C47-5D6F-4D1E-86F6-E24BC0A714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332656"/>
            <a:ext cx="1559496" cy="666826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81A009E3-B075-477E-B449-51D9ED2C2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0" y="6272022"/>
            <a:ext cx="1200150" cy="495300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53EB880B-BC0C-4853-B39D-F486CBE836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1944" y="5733257"/>
            <a:ext cx="6633468" cy="115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827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FFD07E91-A730-482D-F102-E5D45A9689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b-NO" dirty="0"/>
              <a:t>Skolen er ikke større enn at </a:t>
            </a:r>
            <a:r>
              <a:rPr lang="nb-NO" b="1" dirty="0"/>
              <a:t>ALLE</a:t>
            </a:r>
            <a:r>
              <a:rPr lang="nb-NO" dirty="0"/>
              <a:t> blir sett</a:t>
            </a:r>
          </a:p>
          <a:p>
            <a:r>
              <a:rPr lang="nb-NO" dirty="0"/>
              <a:t>Fra plikt til rett</a:t>
            </a:r>
          </a:p>
          <a:p>
            <a:r>
              <a:rPr lang="nb-NO" dirty="0"/>
              <a:t>Du velger programfagretning selv – SF eller YF</a:t>
            </a:r>
          </a:p>
          <a:p>
            <a:r>
              <a:rPr lang="nb-NO" dirty="0"/>
              <a:t>Lengre skoledager</a:t>
            </a:r>
          </a:p>
          <a:p>
            <a:r>
              <a:rPr lang="nb-NO" dirty="0"/>
              <a:t>Flere praktiske fag</a:t>
            </a:r>
          </a:p>
          <a:p>
            <a:r>
              <a:rPr lang="nb-NO" dirty="0"/>
              <a:t>Må bestå fagene for å gå opp på høyere nivå</a:t>
            </a:r>
          </a:p>
          <a:p>
            <a:r>
              <a:rPr lang="nb-NO" dirty="0"/>
              <a:t>10%-regelen (fraværsregler)</a:t>
            </a:r>
          </a:p>
          <a:p>
            <a:r>
              <a:rPr lang="nb-NO" dirty="0"/>
              <a:t>Velfungerende elevrådsarbeid</a:t>
            </a:r>
          </a:p>
          <a:p>
            <a:r>
              <a:rPr lang="nb-NO" dirty="0"/>
              <a:t>Meget godt utstyrt skole møter deg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9F3D35BE-7417-7A3D-E0A1-7188DAEA5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Hvordan er det å være elev ved Fauske </a:t>
            </a:r>
            <a:r>
              <a:rPr lang="nb-NO" dirty="0" err="1"/>
              <a:t>vgs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46673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9EA967D-8F4A-4849-998B-39045C3EB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b="1" dirty="0"/>
              <a:t>Elevtjeneste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0DC293C-8C75-4F37-981B-BF47179CC55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91344" y="1507900"/>
            <a:ext cx="9718675" cy="46574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b-NO" b="1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nb-NO" b="1" dirty="0">
                <a:solidFill>
                  <a:srgbClr val="00B0F0"/>
                </a:solidFill>
              </a:rPr>
              <a:t>*  Rådgivningstjeneste</a:t>
            </a:r>
          </a:p>
          <a:p>
            <a:r>
              <a:rPr lang="nb-NO" b="1" dirty="0">
                <a:solidFill>
                  <a:srgbClr val="00B0F0"/>
                </a:solidFill>
              </a:rPr>
              <a:t>PPT i skolen</a:t>
            </a:r>
          </a:p>
          <a:p>
            <a:r>
              <a:rPr lang="nb-NO" b="1" dirty="0">
                <a:solidFill>
                  <a:srgbClr val="00B0F0"/>
                </a:solidFill>
              </a:rPr>
              <a:t>Helsesykepleier og psykisk helserådgiver, også i skolen</a:t>
            </a:r>
          </a:p>
          <a:p>
            <a:r>
              <a:rPr lang="nb-NO" b="1" dirty="0">
                <a:solidFill>
                  <a:srgbClr val="00B0F0"/>
                </a:solidFill>
              </a:rPr>
              <a:t>Miljøtjeneste</a:t>
            </a:r>
          </a:p>
          <a:p>
            <a:r>
              <a:rPr lang="nb-NO" b="1" dirty="0">
                <a:solidFill>
                  <a:srgbClr val="00B0F0"/>
                </a:solidFill>
              </a:rPr>
              <a:t>Åpen skole </a:t>
            </a:r>
            <a:r>
              <a:rPr lang="nb-NO" b="1" dirty="0" err="1">
                <a:solidFill>
                  <a:srgbClr val="00B0F0"/>
                </a:solidFill>
              </a:rPr>
              <a:t>èn</a:t>
            </a:r>
            <a:r>
              <a:rPr lang="nb-NO" b="1" dirty="0">
                <a:solidFill>
                  <a:srgbClr val="00B0F0"/>
                </a:solidFill>
              </a:rPr>
              <a:t> dag i uken, servering av middag to dager, leksehjelp, åpent verksted mm.</a:t>
            </a:r>
          </a:p>
          <a:p>
            <a:r>
              <a:rPr lang="nb-NO" b="1" dirty="0">
                <a:solidFill>
                  <a:srgbClr val="00B0F0"/>
                </a:solidFill>
              </a:rPr>
              <a:t>Gratis frokost, for alle.</a:t>
            </a:r>
          </a:p>
          <a:p>
            <a:endParaRPr lang="nb-NO" b="1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nb-NO" b="1" dirty="0">
              <a:solidFill>
                <a:srgbClr val="00B0F0"/>
              </a:solidFill>
            </a:endParaRPr>
          </a:p>
          <a:p>
            <a:endParaRPr lang="nb-NO" b="1" dirty="0">
              <a:solidFill>
                <a:srgbClr val="00B0F0"/>
              </a:solidFill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0A854C47-5D6F-4D1E-86F6-E24BC0A714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332656"/>
            <a:ext cx="1559496" cy="666826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81A009E3-B075-477E-B449-51D9ED2C2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0" y="6272022"/>
            <a:ext cx="1200150" cy="495300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53EB880B-BC0C-4853-B39D-F486CBE836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1944" y="5733257"/>
            <a:ext cx="6633468" cy="115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651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F762778-A002-403E-9E2B-B01488645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b="1" dirty="0"/>
              <a:t>Programområder vg1 på Fauske </a:t>
            </a:r>
            <a:r>
              <a:rPr lang="nb-NO" b="1" dirty="0" err="1"/>
              <a:t>vgs</a:t>
            </a:r>
            <a:endParaRPr lang="nb-NO" b="1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8718D28-2209-4360-8AFC-E8CF046E9AE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916113"/>
            <a:ext cx="9718675" cy="4114800"/>
          </a:xfrm>
        </p:spPr>
        <p:txBody>
          <a:bodyPr>
            <a:normAutofit lnSpcReduction="10000"/>
          </a:bodyPr>
          <a:lstStyle/>
          <a:p>
            <a:endParaRPr lang="nb-NO" dirty="0"/>
          </a:p>
          <a:p>
            <a:r>
              <a:rPr lang="nb-NO" b="1" dirty="0">
                <a:solidFill>
                  <a:srgbClr val="00B0F0"/>
                </a:solidFill>
              </a:rPr>
              <a:t>Helse og oppvekst (35 t/u)</a:t>
            </a:r>
          </a:p>
          <a:p>
            <a:endParaRPr lang="nb-NO" b="1" dirty="0">
              <a:solidFill>
                <a:srgbClr val="00B0F0"/>
              </a:solidFill>
            </a:endParaRPr>
          </a:p>
          <a:p>
            <a:r>
              <a:rPr lang="nb-NO" b="1" dirty="0">
                <a:solidFill>
                  <a:srgbClr val="00B0F0"/>
                </a:solidFill>
              </a:rPr>
              <a:t>Bygg- og anleggsteknikk (35 t/u)</a:t>
            </a:r>
          </a:p>
          <a:p>
            <a:pPr marL="0" indent="0">
              <a:buNone/>
            </a:pPr>
            <a:endParaRPr lang="nb-NO" b="1" dirty="0">
              <a:solidFill>
                <a:srgbClr val="00B0F0"/>
              </a:solidFill>
            </a:endParaRPr>
          </a:p>
          <a:p>
            <a:r>
              <a:rPr lang="nb-NO" b="1" dirty="0">
                <a:solidFill>
                  <a:srgbClr val="00B0F0"/>
                </a:solidFill>
              </a:rPr>
              <a:t>Idrettsfag (35 t/u)</a:t>
            </a:r>
          </a:p>
          <a:p>
            <a:endParaRPr lang="nb-NO" b="1" dirty="0">
              <a:solidFill>
                <a:srgbClr val="00B0F0"/>
              </a:solidFill>
            </a:endParaRPr>
          </a:p>
          <a:p>
            <a:r>
              <a:rPr lang="nb-NO" dirty="0">
                <a:solidFill>
                  <a:srgbClr val="00B0F0"/>
                </a:solidFill>
              </a:rPr>
              <a:t>Teknologi og industrifag (35 t/u)</a:t>
            </a:r>
          </a:p>
          <a:p>
            <a:endParaRPr lang="nb-NO" dirty="0">
              <a:solidFill>
                <a:srgbClr val="00B0F0"/>
              </a:solidFill>
            </a:endParaRPr>
          </a:p>
          <a:p>
            <a:r>
              <a:rPr lang="nb-NO" dirty="0">
                <a:solidFill>
                  <a:srgbClr val="00B0F0"/>
                </a:solidFill>
              </a:rPr>
              <a:t>Studiespesialisering (30 t/u)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717996E9-6D08-4C35-B7DF-045E29410C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332656"/>
            <a:ext cx="1559496" cy="666826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119634FF-15A4-4818-AF2B-99616EAA6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6272022"/>
            <a:ext cx="1200150" cy="495300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341D53ED-A21D-435F-B21F-CA1BEAE61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1944" y="5733257"/>
            <a:ext cx="6633468" cy="115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343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58BAD43A-A0B8-6874-9A0C-36A234EC06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39AB72EF-F15E-4658-89CD-7BE253B17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Helse og oppvekst</a:t>
            </a:r>
          </a:p>
        </p:txBody>
      </p:sp>
      <p:pic>
        <p:nvPicPr>
          <p:cNvPr id="6" name="Bilde 5" descr="Et bilde som inneholder innendørs, klær, rom, person&#10;&#10;Automatisk generert beskrivelse">
            <a:extLst>
              <a:ext uri="{FF2B5EF4-FFF2-40B4-BE49-F238E27FC236}">
                <a16:creationId xmlns:a16="http://schemas.microsoft.com/office/drawing/2014/main" id="{1694C6F6-CB61-DCC0-4B86-0E78F57670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200" y="1525805"/>
            <a:ext cx="5529600" cy="499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71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Hva lærer du om?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4294967295"/>
          </p:nvPr>
        </p:nvSpPr>
        <p:spPr>
          <a:xfrm>
            <a:off x="377801" y="1731146"/>
            <a:ext cx="5080000" cy="458329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endParaRPr lang="nb-NO" dirty="0">
              <a:solidFill>
                <a:srgbClr val="00B0F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nb-NO" dirty="0">
                <a:solidFill>
                  <a:srgbClr val="00B0F0"/>
                </a:solidFill>
              </a:rPr>
              <a:t>Hvordan kommunisere med andre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b-NO" dirty="0">
                <a:solidFill>
                  <a:srgbClr val="00B0F0"/>
                </a:solidFill>
              </a:rPr>
              <a:t>Omsorg for andre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b-NO" dirty="0">
                <a:solidFill>
                  <a:srgbClr val="00B0F0"/>
                </a:solidFill>
              </a:rPr>
              <a:t>Profesjonalitet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b-NO" dirty="0">
                <a:solidFill>
                  <a:srgbClr val="00B0F0"/>
                </a:solidFill>
              </a:rPr>
              <a:t>Kroppens oppbygging og funksjon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b-NO" dirty="0">
                <a:solidFill>
                  <a:srgbClr val="00B0F0"/>
                </a:solidFill>
              </a:rPr>
              <a:t>Kosthold for barn og eldre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b-NO" dirty="0">
                <a:solidFill>
                  <a:srgbClr val="00B0F0"/>
                </a:solidFill>
              </a:rPr>
              <a:t>Samarbeid med andre</a:t>
            </a:r>
          </a:p>
          <a:p>
            <a:pPr marL="0" indent="0">
              <a:buNone/>
            </a:pPr>
            <a:endParaRPr lang="nb-NO" dirty="0">
              <a:solidFill>
                <a:srgbClr val="00B0F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nb-NO" dirty="0">
                <a:solidFill>
                  <a:srgbClr val="00B0F0"/>
                </a:solidFill>
              </a:rPr>
              <a:t>Du bør være: omsorgsfull, hensynsfull, god til å samhandle med andre</a:t>
            </a:r>
          </a:p>
          <a:p>
            <a:endParaRPr lang="nb-NO" dirty="0"/>
          </a:p>
        </p:txBody>
      </p:sp>
      <p:pic>
        <p:nvPicPr>
          <p:cNvPr id="1026" name="37837231-a398-4b2c-9a16-b57630fa4cd0" descr="Image">
            <a:extLst>
              <a:ext uri="{FF2B5EF4-FFF2-40B4-BE49-F238E27FC236}">
                <a16:creationId xmlns:a16="http://schemas.microsoft.com/office/drawing/2014/main" id="{2B6D8223-F320-46AB-8494-4543D3229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92" y="2636912"/>
            <a:ext cx="5781079" cy="3240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CEA6ABD3-CC66-4833-AC04-03004E85BD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332656"/>
            <a:ext cx="1559496" cy="666826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B2DE847C-1796-48DC-83F8-F375D2FEB0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6" y="6272022"/>
            <a:ext cx="1200150" cy="495300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3FAB0E3D-3473-4227-9475-53F523907F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1944" y="5733257"/>
            <a:ext cx="6633468" cy="115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175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7308B14-2CDA-0376-3DF7-1B3C32120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Arbeidsmåter</a:t>
            </a:r>
          </a:p>
        </p:txBody>
      </p:sp>
      <p:pic>
        <p:nvPicPr>
          <p:cNvPr id="4" name="Bilde 4" descr="Et bilde som inneholder tekst, innendørs, person, rotete&#10;&#10;Automatisk generert beskrivelse">
            <a:extLst>
              <a:ext uri="{FF2B5EF4-FFF2-40B4-BE49-F238E27FC236}">
                <a16:creationId xmlns:a16="http://schemas.microsoft.com/office/drawing/2014/main" id="{DEBB4E79-7A42-3AB0-F0A4-FB3A7D387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540000">
            <a:off x="830103" y="1363413"/>
            <a:ext cx="3000153" cy="2011449"/>
          </a:xfrm>
          <a:prstGeom prst="rect">
            <a:avLst/>
          </a:prstGeom>
        </p:spPr>
      </p:pic>
      <p:pic>
        <p:nvPicPr>
          <p:cNvPr id="5" name="Bilde 5">
            <a:extLst>
              <a:ext uri="{FF2B5EF4-FFF2-40B4-BE49-F238E27FC236}">
                <a16:creationId xmlns:a16="http://schemas.microsoft.com/office/drawing/2014/main" id="{AA1ED8F9-086D-1E39-C8E8-F2327A7F4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657" y="1531606"/>
            <a:ext cx="2362200" cy="2323950"/>
          </a:xfrm>
          <a:prstGeom prst="rect">
            <a:avLst/>
          </a:prstGeom>
        </p:spPr>
      </p:pic>
      <p:pic>
        <p:nvPicPr>
          <p:cNvPr id="6" name="Bilde 6" descr="Et bilde som inneholder utendørs, person, gress, sykkel&#10;&#10;Automatisk generert beskrivelse">
            <a:extLst>
              <a:ext uri="{FF2B5EF4-FFF2-40B4-BE49-F238E27FC236}">
                <a16:creationId xmlns:a16="http://schemas.microsoft.com/office/drawing/2014/main" id="{BDCFFFDC-27B3-0A5F-8510-54A1CBCEE1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60000">
            <a:off x="8153399" y="1174680"/>
            <a:ext cx="1990061" cy="2488454"/>
          </a:xfrm>
          <a:prstGeom prst="rect">
            <a:avLst/>
          </a:prstGeom>
        </p:spPr>
      </p:pic>
      <p:pic>
        <p:nvPicPr>
          <p:cNvPr id="3" name="Bilde 6" descr="Et bilde som inneholder person&#10;&#10;Automatisk generert beskrivelse">
            <a:extLst>
              <a:ext uri="{FF2B5EF4-FFF2-40B4-BE49-F238E27FC236}">
                <a16:creationId xmlns:a16="http://schemas.microsoft.com/office/drawing/2014/main" id="{21DCE4C7-7E3A-BC52-E427-46D492C097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6935" y="3594754"/>
            <a:ext cx="1963480" cy="2619025"/>
          </a:xfrm>
          <a:prstGeom prst="rect">
            <a:avLst/>
          </a:prstGeom>
        </p:spPr>
      </p:pic>
      <p:pic>
        <p:nvPicPr>
          <p:cNvPr id="7" name="Bilde 7" descr="Et bilde som inneholder tekst, innendørs, person, tak&#10;&#10;Automatisk generert beskrivelse">
            <a:extLst>
              <a:ext uri="{FF2B5EF4-FFF2-40B4-BE49-F238E27FC236}">
                <a16:creationId xmlns:a16="http://schemas.microsoft.com/office/drawing/2014/main" id="{FA4558D7-3092-F419-55A8-82B5ACECEE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9803" y="3453808"/>
            <a:ext cx="1652304" cy="2617382"/>
          </a:xfrm>
          <a:prstGeom prst="rect">
            <a:avLst/>
          </a:prstGeom>
        </p:spPr>
      </p:pic>
      <p:pic>
        <p:nvPicPr>
          <p:cNvPr id="8" name="Bilde 8" descr="Et bilde som inneholder person, innendørs, tak, personer&#10;&#10;Automatisk generert beskrivelse">
            <a:extLst>
              <a:ext uri="{FF2B5EF4-FFF2-40B4-BE49-F238E27FC236}">
                <a16:creationId xmlns:a16="http://schemas.microsoft.com/office/drawing/2014/main" id="{63024E34-F4DB-05FC-E645-39F0ADA211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0587" y="3452987"/>
            <a:ext cx="2557131" cy="2849397"/>
          </a:xfrm>
          <a:prstGeom prst="rect">
            <a:avLst/>
          </a:prstGeom>
        </p:spPr>
      </p:pic>
      <p:pic>
        <p:nvPicPr>
          <p:cNvPr id="9" name="Bilde 9" descr="Et bilde som inneholder utendørs, gress, himmel, tre&#10;&#10;Automatisk generert beskrivelse">
            <a:extLst>
              <a:ext uri="{FF2B5EF4-FFF2-40B4-BE49-F238E27FC236}">
                <a16:creationId xmlns:a16="http://schemas.microsoft.com/office/drawing/2014/main" id="{1F8559AD-167D-1EBF-A921-BA65B554E0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78842" y="3914123"/>
            <a:ext cx="2025502" cy="253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781826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~-..--kunde-filer-mal_blaa_-_skulpturlandskap (11)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82A3"/>
      </a:hlink>
      <a:folHlink>
        <a:srgbClr val="B2B2B2"/>
      </a:folHlink>
    </a:clrScheme>
    <a:fontScheme name="Standard utforming">
      <a:majorFont>
        <a:latin typeface="Arial"/>
        <a:ea typeface=""/>
        <a:cs typeface="Times New Roman"/>
      </a:majorFont>
      <a:minorFont>
        <a:latin typeface="Arial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>
            <a:latin typeface="+mn-lt"/>
          </a:defRPr>
        </a:defPPr>
      </a:lstStyle>
    </a:txDef>
  </a:objectDefaults>
  <a:extraClrSchemeLst>
    <a:extraClrScheme>
      <a:clrScheme name="Standard utforming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sjon2" id="{BC6E1100-931A-4154-9F78-61895958293F}" vid="{3CC37C44-874F-4EA6-9E2F-DC64ADB7DF2E}"/>
    </a:ext>
  </a:extLst>
</a:theme>
</file>

<file path=ppt/theme/theme2.xml><?xml version="1.0" encoding="utf-8"?>
<a:theme xmlns:a="http://schemas.openxmlformats.org/drawingml/2006/main" name="Bølgeform">
  <a:themeElements>
    <a:clrScheme name="Bølg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Bølg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ølg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~-..--kunde-filer-mal_blaa_-_skulpturlandskap (11)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82A3"/>
      </a:hlink>
      <a:folHlink>
        <a:srgbClr val="B2B2B2"/>
      </a:folHlink>
    </a:clrScheme>
    <a:fontScheme name="Standard utforming">
      <a:majorFont>
        <a:latin typeface="Arial"/>
        <a:ea typeface=""/>
        <a:cs typeface="Times New Roman"/>
      </a:majorFont>
      <a:minorFont>
        <a:latin typeface="Arial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>
            <a:latin typeface="+mn-lt"/>
          </a:defRPr>
        </a:defPPr>
      </a:lstStyle>
    </a:txDef>
  </a:objectDefaults>
  <a:extraClrSchemeLst>
    <a:extraClrScheme>
      <a:clrScheme name="Standard utforming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--..--kunde-filer-Mal - rød" id="{FD609980-0080-40B6-A67C-EF38F57351F4}" vid="{EFF32236-377D-4A1B-869B-2175CC802B54}"/>
    </a:ext>
  </a:extLst>
</a:theme>
</file>

<file path=ppt/theme/theme4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4699B1A0AD73B4A87ABDC551505C0C5" ma:contentTypeVersion="14" ma:contentTypeDescription="Opprett et nytt dokument." ma:contentTypeScope="" ma:versionID="2201c074127f68868eca76b11b9c177f">
  <xsd:schema xmlns:xsd="http://www.w3.org/2001/XMLSchema" xmlns:xs="http://www.w3.org/2001/XMLSchema" xmlns:p="http://schemas.microsoft.com/office/2006/metadata/properties" xmlns:ns3="e700757b-19b5-48ec-b650-e71d3a4f8134" xmlns:ns4="4c4c9db1-5e3b-4d7f-b5ca-06731579217f" targetNamespace="http://schemas.microsoft.com/office/2006/metadata/properties" ma:root="true" ma:fieldsID="1b3c66a3bdc88a6637a632772456d043" ns3:_="" ns4:_="">
    <xsd:import namespace="e700757b-19b5-48ec-b650-e71d3a4f8134"/>
    <xsd:import namespace="4c4c9db1-5e3b-4d7f-b5ca-06731579217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Location" minOccurs="0"/>
                <xsd:element ref="ns4:MediaServiceOCR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00757b-19b5-48ec-b650-e71d3a4f813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ingsdetaljer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ash for deling av tips" ma:description="" ma:internalName="SharingHintHash" ma:readOnly="true">
      <xsd:simpleType>
        <xsd:restriction base="dms:Text"/>
      </xsd:simpleType>
    </xsd:element>
    <xsd:element name="LastSharedByUser" ma:index="11" nillable="true" ma:displayName="Sist delt etter bruker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Sist delt etter klokkeslett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4c9db1-5e3b-4d7f-b5ca-0673157921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F533B26-E0AC-44DB-B60C-93E75F8B5973}">
  <ds:schemaRefs>
    <ds:schemaRef ds:uri="4c4c9db1-5e3b-4d7f-b5ca-06731579217f"/>
    <ds:schemaRef ds:uri="e700757b-19b5-48ec-b650-e71d3a4f813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7B2F898-16F4-4764-B43F-771A360A53C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82FCCDC-B957-495C-87E7-FDA61FCF28FE}">
  <ds:schemaRefs>
    <ds:schemaRef ds:uri="4c4c9db1-5e3b-4d7f-b5ca-06731579217f"/>
    <ds:schemaRef ds:uri="http://schemas.microsoft.com/office/2006/metadata/properties"/>
    <ds:schemaRef ds:uri="http://purl.org/dc/dcmitype/"/>
    <ds:schemaRef ds:uri="http://purl.org/dc/terms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e700757b-19b5-48ec-b650-e71d3a4f8134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312</TotalTime>
  <Words>4819</Words>
  <Application>Microsoft Office PowerPoint</Application>
  <PresentationFormat>Widescreen</PresentationFormat>
  <Paragraphs>258</Paragraphs>
  <Slides>22</Slides>
  <Notes>3</Notes>
  <HiddenSlides>0</HiddenSlides>
  <MMClips>0</MMClips>
  <ScaleCrop>false</ScaleCrop>
  <HeadingPairs>
    <vt:vector size="6" baseType="variant">
      <vt:variant>
        <vt:lpstr>Brukte skrifter</vt:lpstr>
      </vt:variant>
      <vt:variant>
        <vt:i4>7</vt:i4>
      </vt:variant>
      <vt:variant>
        <vt:lpstr>Tema</vt:lpstr>
      </vt:variant>
      <vt:variant>
        <vt:i4>3</vt:i4>
      </vt:variant>
      <vt:variant>
        <vt:lpstr>Lysbildetitler</vt:lpstr>
      </vt:variant>
      <vt:variant>
        <vt:i4>22</vt:i4>
      </vt:variant>
    </vt:vector>
  </HeadingPairs>
  <TitlesOfParts>
    <vt:vector size="32" baseType="lpstr">
      <vt:lpstr>Arial</vt:lpstr>
      <vt:lpstr>Calibri</vt:lpstr>
      <vt:lpstr>Candara</vt:lpstr>
      <vt:lpstr>Symbol</vt:lpstr>
      <vt:lpstr>Times New Roman</vt:lpstr>
      <vt:lpstr>Verdana</vt:lpstr>
      <vt:lpstr>Wingdings</vt:lpstr>
      <vt:lpstr>~-..--kunde-filer-mal_blaa_-_skulpturlandskap (11)</vt:lpstr>
      <vt:lpstr>Bølgeform</vt:lpstr>
      <vt:lpstr>1_~-..--kunde-filer-mal_blaa_-_skulpturlandskap (11)</vt:lpstr>
      <vt:lpstr>PowerPoint-presentasjon</vt:lpstr>
      <vt:lpstr>Fauske videregående skole</vt:lpstr>
      <vt:lpstr>Fauske videregående skole</vt:lpstr>
      <vt:lpstr>Hvordan er det å være elev ved Fauske vgs</vt:lpstr>
      <vt:lpstr>Elevtjeneste</vt:lpstr>
      <vt:lpstr>Programområder vg1 på Fauske vgs</vt:lpstr>
      <vt:lpstr>Helse og oppvekst</vt:lpstr>
      <vt:lpstr>Hva lærer du om?</vt:lpstr>
      <vt:lpstr>Arbeidsmåter</vt:lpstr>
      <vt:lpstr>Vg2 helse- og oppvekstfag</vt:lpstr>
      <vt:lpstr>PowerPoint-presentasjon</vt:lpstr>
      <vt:lpstr>Bygg- og anleggsteknikk </vt:lpstr>
      <vt:lpstr>BYGG OG ANLEGGSTEKNIKK</vt:lpstr>
      <vt:lpstr>PowerPoint-presentasjon</vt:lpstr>
      <vt:lpstr>PowerPoint-presentasjon</vt:lpstr>
      <vt:lpstr>Idrettsfaglig utdanningsprogram</vt:lpstr>
      <vt:lpstr>Hvorfor velge idrettsfag?</vt:lpstr>
      <vt:lpstr>Idrettsfag - Hva kan du bli? (med videre utdanning)</vt:lpstr>
      <vt:lpstr>Noen av aktivitetene våre</vt:lpstr>
      <vt:lpstr>Idrettsanlegg</vt:lpstr>
      <vt:lpstr>Søbbesva</vt:lpstr>
      <vt:lpstr> - Håper vi ses til høsten!  </vt:lpstr>
    </vt:vector>
  </TitlesOfParts>
  <Company>Nordland fylkeskommune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Rita Bogholm Engen</dc:creator>
  <cp:lastModifiedBy>Kathrine Madsen</cp:lastModifiedBy>
  <cp:revision>48</cp:revision>
  <cp:lastPrinted>2023-09-11T07:02:16Z</cp:lastPrinted>
  <dcterms:created xsi:type="dcterms:W3CDTF">2015-10-20T07:38:47Z</dcterms:created>
  <dcterms:modified xsi:type="dcterms:W3CDTF">2023-11-28T17:25:55Z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0x010100F4699B1A0AD73B4A87ABDC551505C0C5</vt:lpwstr>
  </property>
</Properties>
</file>